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0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  <p:sldId id="313" r:id="rId39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EBDE"/>
    <a:srgbClr val="262A38"/>
    <a:srgbClr val="1D8C79"/>
    <a:srgbClr val="FF694A"/>
    <a:srgbClr val="E15919"/>
    <a:srgbClr val="00ADD5"/>
    <a:srgbClr val="74A4BC"/>
    <a:srgbClr val="0078D4"/>
    <a:srgbClr val="FF3922"/>
    <a:srgbClr val="F68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6000" autoAdjust="0"/>
  </p:normalViewPr>
  <p:slideViewPr>
    <p:cSldViewPr snapToGrid="0">
      <p:cViewPr>
        <p:scale>
          <a:sx n="150" d="100"/>
          <a:sy n="150" d="100"/>
        </p:scale>
        <p:origin x="1795" y="14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3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0 24575,'14'172'0,"-12"-117"0,29 1276 0,-31-1329 0,0 0 0,0 0 0,0 0 0,0 0 0,0 0 0,1-1 0,-1 1 0,0 0 0,1 0 0,0 0 0,-1 0 0,1-1 0,0 1 0,0 0 0,0-1 0,0 1 0,0-1 0,0 1 0,0-1 0,1 1 0,-1-1 0,0 0 0,1 1 0,-1-1 0,1 0 0,0 0 0,-1 0 0,1 0 0,3 1 0,3 0 0,1-1 0,-1 0 0,1 0 0,-1 0 0,16-2 0,-2 1 0,852-4-169,-572 3-59,1691-28-2319,-621-50 2027,-1033 38 416,-321 38 106,41-11 99,-55 13-56,-1 0 0,0 0 0,0-1 0,0 1 0,0-1 0,0 0 0,0 1 1,0-2-1,-1 1 0,1 0 0,-1 0 0,1-1 0,2-3 0,-4 4-10,0 0-1,-1 0 0,1 0 0,0 0 0,-1 0 1,1 0-1,-1 0 0,0 0 0,1 0 0,-1 0 1,0 0-1,0 0 0,-1 0 0,1 0 0,0 0 1,-1 0-1,1 0 0,-2-3 0,-17-35 1056,18 38-1051,-33-58 172,2-2 0,3-1 0,3-1 0,-20-77 0,26 57-211,-15-172 0,21-82 0,11 203 0,4 132 0,-1-1 0,0 1 0,0 0 0,0 0 0,-1 0 0,1 0 0,-1 0 0,0 0 0,0 0 0,0 0 0,0 0 0,0 1 0,-1-1 0,1 0 0,-1 1 0,1-1 0,-1 1 0,0-1 0,0 1 0,-1 0 0,1 0 0,-4-4 0,-3 3 0,0-1 0,0 1 0,0 1 0,0 0 0,-1 0 0,-17-1 0,-221-9 0,210 11 0,-2090 3-1928,714 55 1030,894-39 2594,132-8-566,-406 42-2495,684-41-5461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1 830 24575,'202'-151'0,"-79"55"0,78-45 0,158-124 0,-353 260 0,28-30 0,-33 35 0,-1-1 0,1 0 0,-1 1 0,0-1 0,1 0 0,-1 1 0,0-1 0,1 0 0,-1 1 0,0-1 0,0 0 0,0 0 0,0 1 0,0-1 0,0 0 0,0 1 0,0-1 0,0 0 0,0 0 0,0 1 0,-1-2 0,1 1 0,-1 0 0,0 0 0,0 1 0,1-1 0,-1 0 0,0 1 0,0-1 0,0 0 0,0 1 0,0-1 0,0 1 0,0 0 0,0-1 0,0 1 0,0 0 0,0-1 0,0 1 0,0 0 0,-2 0 0,-47-4 0,0 2 0,0 2 0,0 3 0,-71 12 0,98-12 0,7 0 0,12-2 0,0 0 0,0 0 0,0 0 0,0-1 0,0 1 0,0-1 0,0 0 0,0-1 0,0 1 0,-7-2 0,12 1 0,1-1 0,-1 0 0,1 1 0,0 0 0,-1-1 0,1 1 0,0 0 0,0 0 0,0 0 0,0 0 0,0 0 0,0 0 0,2 0 0,-2 0 0,248-100 0,-247 99 0,0 1 0,0-1 0,0 1 0,0 0 0,0 0 0,1 0 0,-1 0 0,0 0 0,0 1 0,1-1 0,-1 1 0,0 0 0,1 0 0,-1 0 0,0 1 0,1-1 0,4 2 0,-6 0 0,0 0 0,0 0 0,0 0 0,0 0 0,0 0 0,0 0 0,0 0 0,-1 1 0,1-1 0,-1 1 0,0-1 0,0 1 0,0-1 0,0 1 0,0 0 0,-1-1 0,1 1 0,-1 0 0,1 0 0,-1-1 0,0 7 0,2 95-159,-4 0 0,-17 106 0,12-143-729,5-45-5938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2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24575,'-1'-6'0,"1"-1"0,13 7 0,6 7 0,0 1 0,-1 0 0,1 2 0,-2 0 0,1 1 0,15 13 0,-1-2 0,1092 738 0,-1096-741 0,44 27 0,-72-46-1,0 0-1,0 0 1,0 0-1,0-1 0,0 1 1,0 0-1,0 0 1,0 0-1,0 0 0,0 0 1,0 0-1,-1-1 1,1 1-1,0 0 1,0 0-1,0 0 0,0 0 1,0 0-1,0 0 1,1-1-1,-1 1 0,0 0 1,0 0-1,0 0 1,0 0-1,0 0 1,0 0-1,0-1 0,0 1 1,0 0-1,0 0 1,0 0-1,0 0 1,0 0-1,0 0 0,1 0 1,-1 0-1,0-1 1,0 1-1,0 0 0,0 0 1,0 0-1,0 0 1,1 0-1,-1 0 1,0 0-1,0 0 0,0 0 1,0 0-1,1 0 1,-11-13-1284,-11-8-5541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4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24575,'106'125'0,"-50"-56"0,2-3 0,-24-29 0,50 71 0,-83-107 0,-1-1 0,1 1 0,0-1 0,-1 1 0,1-1 0,-1 1 0,1 0 0,-1-1 0,1 1 0,-1 0 0,1 0 0,-1-1 0,0 1 0,1 0 0,-1 0 0,0 0 0,0-1 0,0 1 0,0 0 0,0 0 0,1 0 0,-1 0 0,-1-1 0,1 1 0,0 0 0,0 0 0,0 1 0,-21-12 0,-32-34 0,11 5 0,2-2 0,2-2 0,1-1 0,3-2 0,1-1 0,-45-91 0,77 137 0,0 0 0,1 0 0,-1 0 0,0 0 0,1 0 0,-1-1 0,1 1 0,0 0 0,-1 0 0,1 0 0,0-1 0,-1 1 0,1 0 0,0 0 0,0-1 0,0 1 0,0 0 0,0 0 0,1-1 0,-1 1 0,0 0 0,0 0 0,1-1 0,-1 1 0,1 0 0,-1 0 0,1 0 0,0 0 0,-1 0 0,1 0 0,0 0 0,0 0 0,0 0 0,0 0 0,0 0 0,0 0 0,0 0 0,0 1 0,0-1 0,0 0 0,0 1 0,0-1 0,0 1 0,0-1 0,3 1 0,5-2 0,1 0 0,0 1 0,-1 1 0,1 0 0,11 1 0,-2-1 0,198 5-1365,-238-5-5461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24575,'4'0'0,"22"-8"0,27-20 0,20-20 0,10-6-8503,12-15 8503,10-12 1719,-1-4-1719,-2-4 0,-2-3 0,-9 5 0,-13 10 0,-15 18 6784,-14 15-6784,-12 11 0,-11 7 0,-7 8 0,-7 6-8191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1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24575,'-2'4'0,"1"0"0,0 0 0,-1-1 0,0 1 0,0-1 0,0 1 0,-1-1 0,1 0 0,-1 0 0,1 0 0,-1 0 0,0 0 0,-6 4 0,-2 3 0,-18 18 0,1 1 0,1 1 0,2 1 0,0 2 0,3 1 0,-26 49 0,47-81 0,0-1 0,0 1 0,1 0 0,-1 0 0,1-1 0,-1 1 0,1 0 0,0 0 0,-1 0 0,1 0 0,0-1 0,0 1 0,0 0 0,1 0 0,-1 0 0,0 0 0,1-1 0,-1 1 0,1 0 0,0 0 0,-1-1 0,1 1 0,0 0 0,2 2 0,-1-2 0,1 1 0,0-1 0,-1 0 0,1 0 0,1 0 0,-1 0 0,0 0 0,0-1 0,1 1 0,-1-1 0,7 2 0,11 1 0,0-1 0,0-1 0,31 0 0,-42-2 0,210-3-1365,-208 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0 0,0 2 0,-1-1 0,1 1 0,0 1 0,-1 0 0,0 0 0,0 1 0,0 0 0,-1 1 0,10 7 0,14 12 0,56 57 0,-51-44 0,276 271 0,29 28 0,-328-323 0,7 5 0,-1 2 0,-1 0 0,0 2 0,17 26 0,-36-48 0,0 0 0,-1 0 0,1 0 0,-1-1 0,1 1 0,-1 0 0,0 0 0,1 0 0,-1 0 0,0 0 0,1 0 0,-1-1 0,0 1 0,0 0 0,0 0 0,0 0 0,0 0 0,0 0 0,0 0 0,0 0 0,0 0 0,-1 0 0,1 0 0,0 0 0,-1 0 0,1 0 0,0-1 0,-1 1 0,0 1 0,-1 0 0,0-1 0,1 0 0,-1 0 0,0 0 0,0 0 0,0 0 0,0-1 0,0 1 0,0 0 0,0-1 0,0 0 0,0 1 0,-3-1 0,-11 1 0,0-2 0,-30-3 0,39 3 0,-219-34 0,25 3 0,169 23 0,59 13 0,380 129 0,-392-128 0,1-1 0,-1 0 0,1-2 0,22 3 0,-34-5 0,0 0 0,0 0 0,0-1 0,-1 1 0,1-1 0,0 0 0,0 0 0,0 0 0,0-1 0,5-2 0,-7 3 0,-1 0 0,1 0 0,-1-1 0,1 1 0,-1-1 0,1 1 0,-1-1 0,0 1 0,1-1 0,-1 0 0,0 0 0,0 1 0,0-1 0,-1 0 0,1 0 0,0 0 0,-1 0 0,1 0 0,-1 0 0,0 0 0,0-3 0,0-16 0,-2 1 0,0 0 0,-1 0 0,-8-27 0,-3-17 0,4-14-455,4-1 0,2-82 0,5 139-6371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0 24575,'14'172'0,"-12"-117"0,29 1276 0,-31-1329 0,0 0 0,0 0 0,0 0 0,0 0 0,0 0 0,1-1 0,-1 1 0,0 0 0,1 0 0,0 0 0,-1 0 0,1-1 0,0 1 0,0 0 0,0-1 0,0 1 0,0-1 0,0 1 0,0-1 0,1 1 0,-1-1 0,0 0 0,1 1 0,-1-1 0,1 0 0,0 0 0,-1 0 0,1 0 0,3 1 0,3 0 0,1-1 0,-1 0 0,1 0 0,-1 0 0,16-2 0,-2 1 0,852-4-169,-572 3-59,1691-28-2319,-621-50 2027,-1033 38 416,-321 38 106,41-11 99,-55 13-56,-1 0 0,0 0 0,0-1 0,0 1 0,0-1 0,0 0 0,0 1 1,0-2-1,-1 1 0,1 0 0,-1 0 0,1-1 0,2-3 0,-4 4-10,0 0-1,-1 0 0,1 0 0,0 0 0,-1 0 1,1 0-1,-1 0 0,0 0 0,1 0 0,-1 0 1,0 0-1,0 0 0,-1 0 0,1 0 0,0 0 1,-1 0-1,1 0 0,-2-3 0,-17-35 1056,18 38-1051,-33-58 172,2-2 0,3-1 0,3-1 0,-20-77 0,26 57-211,-15-172 0,21-82 0,11 203 0,4 132 0,-1-1 0,0 1 0,0 0 0,0 0 0,-1 0 0,1 0 0,-1 0 0,0 0 0,0 0 0,0 0 0,0 0 0,0 1 0,-1-1 0,1 0 0,-1 1 0,1-1 0,-1 1 0,0-1 0,0 1 0,-1 0 0,1 0 0,-4-4 0,-3 3 0,0-1 0,0 1 0,0 1 0,0 0 0,-1 0 0,-17-1 0,-221-9 0,210 11 0,-2090 3-1928,714 55 1030,894-39 2594,132-8-566,-406 42-2495,684-41-5461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1 830 24575,'202'-151'0,"-79"55"0,78-45 0,158-124 0,-353 260 0,28-30 0,-33 35 0,-1-1 0,1 0 0,-1 1 0,0-1 0,1 0 0,-1 1 0,0-1 0,1 0 0,-1 1 0,0-1 0,0 0 0,0 0 0,0 1 0,0-1 0,0 0 0,0 1 0,0-1 0,0 0 0,0 0 0,0 1 0,-1-2 0,1 1 0,-1 0 0,0 0 0,0 1 0,1-1 0,-1 0 0,0 1 0,0-1 0,0 0 0,0 1 0,0-1 0,0 1 0,0 0 0,0-1 0,0 1 0,0 0 0,0-1 0,0 1 0,0 0 0,-2 0 0,-47-4 0,0 2 0,0 2 0,0 3 0,-71 12 0,98-12 0,7 0 0,12-2 0,0 0 0,0 0 0,0 0 0,0-1 0,0 1 0,0-1 0,0 0 0,0-1 0,0 1 0,-7-2 0,12 1 0,1-1 0,-1 0 0,1 1 0,0 0 0,-1-1 0,1 1 0,0 0 0,0 0 0,0 0 0,0 0 0,0 0 0,0 0 0,2 0 0,-2 0 0,248-100 0,-247 99 0,0 1 0,0-1 0,0 1 0,0 0 0,0 0 0,1 0 0,-1 0 0,0 0 0,0 1 0,1-1 0,-1 1 0,0 0 0,1 0 0,-1 0 0,0 1 0,1-1 0,4 2 0,-6 0 0,0 0 0,0 0 0,0 0 0,0 0 0,0 0 0,0 0 0,0 0 0,-1 1 0,1-1 0,-1 1 0,0-1 0,0 1 0,0-1 0,0 1 0,0 0 0,-1-1 0,1 1 0,-1 0 0,1 0 0,-1-1 0,0 7 0,2 95-159,-4 0 0,-17 106 0,12-143-729,5-45-5938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24575,'-1'-6'0,"1"-1"0,13 7 0,6 7 0,0 1 0,-1 0 0,1 2 0,-2 0 0,1 1 0,15 13 0,-1-2 0,1092 738 0,-1096-741 0,44 27 0,-72-46-1,0 0-1,0 0 1,0 0-1,0-1 0,0 1 1,0 0-1,0 0 1,0 0-1,0 0 0,0 0 1,0 0-1,-1-1 1,1 1-1,0 0 1,0 0-1,0 0 0,0 0 1,0 0-1,0 0 1,1-1-1,-1 1 0,0 0 1,0 0-1,0 0 1,0 0-1,0 0 1,0 0-1,0-1 0,0 1 1,0 0-1,0 0 1,0 0-1,0 0 1,0 0-1,0 0 0,1 0 1,-1 0-1,0-1 1,0 1-1,0 0 0,0 0 1,0 0-1,0 0 1,1 0-1,-1 0 1,0 0-1,0 0 0,0 0 1,0 0-1,1 0 1,-11-13-1284,-11-8-5541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24575,'106'125'0,"-50"-56"0,2-3 0,-24-29 0,50 71 0,-83-107 0,-1-1 0,1 1 0,0-1 0,-1 1 0,1-1 0,-1 1 0,1 0 0,-1-1 0,1 1 0,-1 0 0,1 0 0,-1-1 0,0 1 0,1 0 0,-1 0 0,0 0 0,0-1 0,0 1 0,0 0 0,0 0 0,1 0 0,-1 0 0,-1-1 0,1 1 0,0 0 0,0 0 0,0 1 0,-21-12 0,-32-34 0,11 5 0,2-2 0,2-2 0,1-1 0,3-2 0,1-1 0,-45-91 0,77 137 0,0 0 0,1 0 0,-1 0 0,0 0 0,1 0 0,-1-1 0,1 1 0,0 0 0,-1 0 0,1 0 0,0-1 0,-1 1 0,1 0 0,0 0 0,0-1 0,0 1 0,0 0 0,0 0 0,1-1 0,-1 1 0,0 0 0,0 0 0,1-1 0,-1 1 0,1 0 0,-1 0 0,1 0 0,0 0 0,-1 0 0,1 0 0,0 0 0,0 0 0,0 0 0,0 0 0,0 0 0,0 0 0,0 0 0,0 1 0,0-1 0,0 0 0,0 1 0,0-1 0,0 1 0,0-1 0,3 1 0,5-2 0,1 0 0,0 1 0,-1 1 0,1 0 0,11 1 0,-2-1 0,198 5-1365,-238-5-5461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24575,'4'0'0,"22"-8"0,27-20 0,20-20 0,10-6-8503,12-15 8503,10-12 1719,-1-4-1719,-2-4 0,-2-3 0,-9 5 0,-13 10 0,-15 18 6784,-14 15-6784,-12 11 0,-11 7 0,-7 8 0,-7 6-8191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24575,'-2'4'0,"1"0"0,0 0 0,-1-1 0,0 1 0,0-1 0,0 1 0,-1-1 0,1 0 0,-1 0 0,1 0 0,-1 0 0,0 0 0,-6 4 0,-2 3 0,-18 18 0,1 1 0,1 1 0,2 1 0,0 2 0,3 1 0,-26 49 0,47-81 0,0-1 0,0 1 0,1 0 0,-1 0 0,1-1 0,-1 1 0,1 0 0,0 0 0,-1 0 0,1 0 0,0-1 0,0 1 0,0 0 0,1 0 0,-1 0 0,0 0 0,1-1 0,-1 1 0,1 0 0,0 0 0,-1-1 0,1 1 0,0 0 0,2 2 0,-1-2 0,1 1 0,0-1 0,-1 0 0,1 0 0,1 0 0,-1 0 0,0 0 0,0-1 0,1 1 0,-1-1 0,7 2 0,11 1 0,0-1 0,0-1 0,31 0 0,-42-2 0,210-3-1365,-208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0 0,0 2 0,-1-1 0,1 1 0,0 1 0,-1 0 0,0 0 0,0 1 0,0 0 0,-1 1 0,10 7 0,14 12 0,56 57 0,-51-44 0,276 271 0,29 28 0,-328-323 0,7 5 0,-1 2 0,-1 0 0,0 2 0,17 26 0,-36-48 0,0 0 0,-1 0 0,1 0 0,-1-1 0,1 1 0,-1 0 0,0 0 0,1 0 0,-1 0 0,0 0 0,1 0 0,-1-1 0,0 1 0,0 0 0,0 0 0,0 0 0,0 0 0,0 0 0,0 0 0,0 0 0,0 0 0,-1 0 0,1 0 0,0 0 0,-1 0 0,1 0 0,0-1 0,-1 1 0,0 1 0,-1 0 0,0-1 0,1 0 0,-1 0 0,0 0 0,0 0 0,0 0 0,0-1 0,0 1 0,0 0 0,0-1 0,0 0 0,0 1 0,-3-1 0,-11 1 0,0-2 0,-30-3 0,39 3 0,-219-34 0,25 3 0,169 23 0,59 13 0,380 129 0,-392-128 0,1-1 0,-1 0 0,1-2 0,22 3 0,-34-5 0,0 0 0,0 0 0,0-1 0,-1 1 0,1-1 0,0 0 0,0 0 0,0 0 0,0-1 0,5-2 0,-7 3 0,-1 0 0,1 0 0,-1-1 0,1 1 0,-1-1 0,1 1 0,-1-1 0,0 1 0,1-1 0,-1 0 0,0 0 0,0 1 0,0-1 0,-1 0 0,1 0 0,0 0 0,-1 0 0,1 0 0,-1 0 0,0 0 0,0-3 0,0-16 0,-2 1 0,0 0 0,-1 0 0,-8-27 0,-3-17 0,4-14-455,4-1 0,2-82 0,5 139-6371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8T19:09:53.096"/>
    </inkml:context>
    <inkml:brush xml:id="br0">
      <inkml:brushProperty name="width" value="0.03528" units="cm"/>
      <inkml:brushProperty name="height" value="0.03528" units="cm"/>
      <inkml:brushProperty name="color" value="#021B2D"/>
      <inkml:brushProperty name="transparency" value="191"/>
    </inkml:brush>
  </inkml:definitions>
  <inkml:trace contextRef="#ctx0" brushRef="#br0">199 1 24575,'-14'0'0,"1"1"0,0 0 0,0 1 0,0 0 0,-16 6 0,23-6 0,0 0 0,1 0 0,-1 1 0,1-1 0,0 1 0,0 1 0,0-1 0,0 1 0,0 0 0,1 0 0,0 0 0,0 0 0,-7 10 0,10-11 0,0-1 0,0 1 0,0-1 0,0 0 0,1 1 0,-1-1 0,1 1 0,0 0 0,0-1 0,-1 1 0,2-1 0,-1 1 0,0-1 0,0 1 0,1 0 0,0-1 0,-1 1 0,1-1 0,0 0 0,0 1 0,0-1 0,1 0 0,-1 0 0,0 1 0,1-1 0,0 0 0,-1 0 0,4 2 0,6 8 0,1-2 0,0 1 0,18 11 0,-24-17 0,113 67 0,-80-52 0,57 43 0,-95-62 0,1 0 0,-1-1 0,0 1 0,1 0 0,-1 0 0,0 0 0,0 1 0,0-1 0,0 0 0,0 0 0,0 1 0,0-1 0,0 0 0,0 1 0,-1-1 0,1 1 0,-1-1 0,1 1 0,-1-1 0,1 1 0,-1-1 0,0 1 0,0-1 0,0 1 0,0 0 0,0-1 0,0 1 0,0-1 0,0 1 0,-1 0 0,0 1 0,-2 2 0,0 0 0,0 0 0,-1 0 0,0-1 0,0 0 0,0 0 0,-6 5 0,8-7 0,-30 26 0,-65 65 0,89-84 0,0 1 0,0 0 0,1 0 0,0 1 0,1 0 0,0 0 0,1 1 0,-5 14 0,9-20 0,0 0 0,1 0 0,0 1 0,0-1 0,0 0 0,1 0 0,0 0 0,0 0 0,0 0 0,1 0 0,4 11 0,-2-9 0,-2 1 0,1-1 0,-1 1 0,-1-1 0,1 13 0,-2-16 0,1 1 0,-1 0 0,0 1 0,0-1 0,-1 0 0,0 1 0,0-1 0,-1 0 0,1 0 0,-5 9 0,6-15 0,-1 1 0,1-1 0,-1 0 0,1 0 0,-1 1 0,1-1 0,-1 0 0,1 0 0,-1 0 0,1 1 0,-1-1 0,0 0 0,1 0 0,-1 0 0,1 0 0,-1 0 0,1 0 0,-1 0 0,0 0 0,1 0 0,-1-1 0,1 1 0,-1 0 0,1 0 0,-1 0 0,1-1 0,-1 1 0,1 0 0,-1-1 0,1 1 0,-1 0 0,1-1 0,0 1 0,-1 0 0,1-1 0,0 1 0,-1-2 0,-20-19 0,17 16 0,1 3-9,-27-31-3378,-52-70-1,75 95 3388,8 18 0,9 18 0,20 44 3392,50 86 0,-79-156-3392,0 0 0,1 0 0,-1 0 0,1 0 0,-1 0 0,1 0 0,0 0 0,0-1 0,0 1 0,0-1 0,0 1 0,0-1 0,0 0 0,0 0 0,1 0 0,-1 0 0,0 0 0,1-1 0,-1 1 0,0-1 0,1 1 0,-1-1 0,1 0 0,-1 0 0,1 0 0,-1 0 0,1 0 0,-1-1 0,1 1 0,-1-1 0,0 0 0,1 1 0,-1-1 0,0 0 0,0 0 0,1-1 0,2-1 0,1-1 0,-1 1 0,1-1 0,-1 0 0,0-1 0,0 1 0,0-1 0,-1 0 0,1 0 0,-1-1 0,0 1 0,-1-1 0,6-11 0,-4 1-127,-1 0 0,-1 0 0,2-29 0,-4 31-730,1-8-5969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8T19:09:53.077"/>
    </inkml:context>
    <inkml:brush xml:id="br0">
      <inkml:brushProperty name="width" value="0.03528" units="cm"/>
      <inkml:brushProperty name="height" value="0.03528" units="cm"/>
      <inkml:brushProperty name="color" value="#849398"/>
      <inkml:brushProperty name="transparency" value="127"/>
    </inkml:brush>
  </inkml:definitions>
  <inkml:trace contextRef="#ctx0" brushRef="#br0">0 0 24575,'1'7'0,"-1"-1"0,1 0 0,0 0 0,0 0 0,1 1 0,0-1 0,0-1 0,0 1 0,1 0 0,0-1 0,0 1 0,0-1 0,0 0 0,1 0 0,0 0 0,0 0 0,1-1 0,-1 1 0,1-1 0,0 0 0,0-1 0,0 1 0,1-1 0,-1 0 0,13 4 0,-4-1 0,1-1 0,0-1 0,0 0 0,1-1 0,-1-1 0,1 0 0,-1-1 0,1-1 0,23-2 0,-24-1 0,0-1 0,-1 0 0,1 0 0,23-12 0,-25 10 0,2 0 0,-1 1 0,28-6 0,-37 10 0,1 0 0,0 1 0,-1 0 0,1 0 0,0 1 0,-1 0 0,1 0 0,0 0 0,-1 0 0,1 1 0,-1 0 0,0 0 0,0 0 0,7 4 0,2 4-35,-1 0 0,0 1 0,0 0 0,18 22 1,-22-22-905,1 0 0,1-1 0,0 0 1,1-1-1,-1 0 0,25 14 1,-29-20 930,-1 0 0,1 0 0,0-1 0,-1 1 0,1-2 0,0 1 1,0-1-1,1 0 0,-1 0 0,0-1 0,0 0 0,8-1 0,-9 0 1027,0 0-1,0-1 0,-1 0 0,1 0 1,8-5-1,-10 5-961,1 0-1,0 0 1,0 0-1,0 1 1,0 0-1,1 0 1,-1 0-1,0 0 1,0 1-1,1 0 1,-1 0-1,0 0 1,8 2-1,5 3-83,1-1-1,25 12 1,19 5 56,-50-17-29,11 2 0,-1-1 0,1-1 0,0-1 0,37 0 0,-60-3 0,-1 0 0,1 0 0,0 0 0,-1 0 0,1 0 0,0 0 0,-1 0 0,1 0 0,0 0 0,-1-1 0,1 1 0,-1 0 0,1-1 0,0 1 0,-1 0 0,1-1 0,-1 1 0,1 0 0,-1-1 0,1 1 0,-1-1 0,1 1 0,-1-1 0,0 1 0,1-1 0,-1 0 0,1 1 0,-1-1 0,0 1 0,1-2 0,-1 1 0,0-1 0,0 0 0,-1 1 0,1-1 0,0 0 0,0 1 0,-1-1 0,1 1 0,-1-1 0,1 0 0,-1 1 0,-1-2 0,-31-45 0,28 42 0,-73-83 0,129 122 0,-33-17-473,0-2-1105,0 2 0,-1 0 1,23 29-1,-39-44 1578,0 1 0,0-1 0,-1 1 0,1-1 0,0 1 0,-1-1 0,1 1 0,-1 0 0,0-1 0,0 1 0,1 0 0,-1-1 0,0 1 0,0 0 0,-1-1 0,1 1 0,0 0 0,0-1 0,-1 1 0,1 0 0,-1-1 0,0 1 0,1-1 0,-1 1 0,0-1 0,0 1 0,0-1 0,0 0 0,0 1 0,0-1 0,0 0 0,0 0 0,-1 0 0,1 1 0,0-2 0,-2 2 0,-8 6 0,-1 0 0,1-1 0,-21 9 0,14-7 0,-18 10 33,10-6-167,-44 31 1,65-41-1040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8T19:09:53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24575,'2'4'0,"-1"0"0,1-1 0,-1 1 0,1-1 0,0 1 0,1-1 0,-1 0 0,0 0 0,1 0 0,4 4 0,8 10 0,82 125 0,63 85 0,-36-80 300,-48-65-1511,4-4-1,3-3 0,3-4 0,3-4 0,98 56 0,-53-50 1018,3-6 1,3-6-1,3-7 0,2-5 0,1-7 1,167 24-1,-92-33-263,1-9 0,1-11 0,353-23 0,-297-15 813,-2-13-1,-1-11 1,-3-13-1,-2-11 0,479-200 1,-464 134-1035,-223 105 885,-1-3 0,-2-2 0,99-87 0,-145 114-24,0-2 1,-1 0 0,-1-1-1,0 0 1,-1 0-1,0-2 1,10-22 0,-18 33 73,-1-1 0,1 1 0,-2-1 0,1 1 0,-1-1 0,0 0 0,0 1 0,0-1 0,-1 0 0,0 0 0,-1 1 0,1-1 0,-1 0 0,-1 1 0,1-1 0,-1 0 0,0 1 0,-1 0 0,0-1 0,0 1 0,0 0 0,-7-10 0,6 12-149,3 1-66,-1 1 1,0-1 0,0 1-1,1-1 1,-2 1 0,1 0-1,0 0 1,0 0 0,-5-3-1,6 5-40,0 0-1,-1 0 0,1 0 0,0 0 0,0 0 1,-1 0-1,1 0 0,0 1 0,0-1 0,0 0 1,-1 1-1,1-1 0,0 1 0,0-1 0,0 1 0,0 0 1,0-1-1,0 1 0,0 0 0,0 0 0,0 0 1,0 0-1,0 0 0,0 0 0,0 2 0,-33 33 0,9-8 0,-1-1 0,-50 39 0,69-64 0,16-14 0,19-17 0,-1 5 0,1 0 0,2 2 0,55-32 0,-84 53 0,1 0 0,-1 1 0,1-1 0,0 0 0,-1 1 0,1-1 0,0 1 0,0 0 0,-1 0 0,1 0 0,0 0 0,-1 0 0,1 0 0,0 0 0,0 0 0,-1 1 0,1-1 0,0 1 0,-1-1 0,3 2 0,0 0 0,-1 0 0,0 0 0,-1 0 0,1 1 0,0-1 0,-1 1 0,1-1 0,-1 1 0,3 5 0,4 6 0,-2 0 0,0 1 0,8 23 0,-13-32 0,10 34-455,-1 1 0,8 62 0,-16-83-6371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8T19:09:53.0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826 49 24575,'-7'-6'0,"1"1"0,-1 0 0,0 1 0,-1-1 0,1 1 0,-1 1 0,0 0 0,0 0 0,0 0 0,0 1 0,0 0 0,0 1 0,-1 0 0,1 0 0,-1 1 0,1 0 0,-14 1 0,-5 2 0,0 1 0,0 2 0,0 0 0,-27 11 0,6 0 0,2 1 0,0 2 0,1 3 0,-51 33 0,79-44 0,-1 1 0,2 0 0,0 2 0,0 0 0,2 1 0,0 0 0,0 1 0,2 0 0,0 1 0,1 1 0,1 0 0,-12 32 0,13-27 0,2 2 0,1-1 0,0 1 0,2-1 0,0 30 0,3-42 0,1 0 0,1-1 0,0 1 0,1-1 0,0 1 0,1-1 0,0 0 0,1 0 0,0 0 0,1 0 0,0-1 0,13 19 0,0-5 0,2-1 0,1-1 0,1-1 0,1-1 0,1-1 0,0-1 0,2-1 0,39 21 0,-50-32-1365,-2-3-5461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8T19:09:53.0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 24575,'0'0'0,"-1"0"0,1 0 0,-1 0 0,1 0 0,0 0 0,-1 0 0,1 0 0,0 0 0,-1 0 0,1 0 0,0 0 0,-1 1 0,1-1 0,0 0 0,-1 0 0,1 0 0,0 0 0,-1 1 0,1-1 0,0 0 0,0 0 0,-1 1 0,1-1 0,0 0 0,0 1 0,0-1 0,-1 0 0,1 1 0,0-1 0,0 0 0,0 1 0,0-1 0,0 0 0,-1 1 0,1-1 0,0 0 0,0 1 0,0-1 0,0 0 0,0 1 0,0-1 0,0 0 0,0 1 0,1-1 0,-1 1 0,0-1 0,0 0 0,0 1 0,0-1 0,0 0 0,1 1 0,-1-1 0,0 0 0,0 0 0,0 1 0,1-1 0,-1 0 0,0 0 0,0 1 0,1-1 0,0 0 0,20 27 0,-16-21 0,59 63 0,17 21 0,-80-89 0,0 0 0,0 0 0,0 0 0,0 0 0,-1 0 0,1 0 0,0 0 0,-1 1 0,1-1 0,-1 0 0,1 0 0,-1 0 0,1 1 0,-1-1 0,0 0 0,0 1 0,0-1 0,0 0 0,0 1 0,0-1 0,0 0 0,0 1 0,0-1 0,-1 0 0,1 0 0,0 1 0,-1-1 0,1 0 0,-1 0 0,0 0 0,1 1 0,-1-1 0,0 0 0,0 0 0,1 0 0,-1 0 0,0 0 0,0 0 0,0-1 0,-2 2 0,-5 3 0,0 0 0,-1-1 0,1 0 0,-1-1 0,-9 3 0,-4 2 0,-174 61-1365,188-67-5461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8T19:09:53.092"/>
    </inkml:context>
    <inkml:brush xml:id="br0">
      <inkml:brushProperty name="width" value="0.03528" units="cm"/>
      <inkml:brushProperty name="height" value="0.03528" units="cm"/>
      <inkml:brushProperty name="transparency" value="76"/>
    </inkml:brush>
  </inkml:definitions>
  <inkml:trace contextRef="#ctx0" brushRef="#br0">0 514 24575,'19'0'0,"1"-1"0,-1-1 0,0 0 0,35-9 0,-42 7 0,-1-1 0,1 0 0,-1 0 0,0-1 0,-1 0 0,0-1 0,0 0 0,16-15 0,-18 13 0,0-1 0,-1 1 0,0-1 0,0 0 0,-1-1 0,0 0 0,-1 0 0,-1 0 0,0 0 0,5-18 0,2-5 0,-11 32 0,1 0 0,0-1 0,0 1 0,1 0 0,-1-1 0,0 1 0,1 0 0,0 0 0,-1 0 0,1 0 0,0 1 0,0-1 0,0 0 0,0 1 0,0-1 0,0 1 0,0 0 0,1 0 0,-1 0 0,0 0 0,1 0 0,-1 0 0,1 0 0,-1 1 0,6-1 0,4 1 0,0 0 0,0 0 0,1 1 0,16 4 0,15 2 0,-6-7 72,-1-1 0,0-2 0,63-13 0,109-38-3636,-206 53 3408,23-7-1074,40-16 0,-61 21 1166,1 1 1,-1-1-1,0 0 0,0 0 0,0 0 1,0-1-1,-1 0 0,1 0 1,-1 0-1,0 0 0,0-1 1,-1 0-1,7-9 0,-9 12 145,-1 1 0,1-1 0,0 0-1,-1 1 1,1-1 0,-1 0 0,1 0-1,-1 0 1,0 0 0,0 1 0,0-1-1,0 0 1,0 0 0,0 0 0,0 0-1,-1 0 1,1 1 0,-1-1 0,1 0-1,-1 0 1,0 1 0,1-1 0,-1 0 0,0 1-1,0-1 1,-1 1 0,1-1 0,0 1-1,0-1 1,-1 1 0,1 0 0,0 0-1,-1 0 1,0 0 0,1 0 0,-1 0-1,1 0 1,-1 0 0,0 1 0,0-1-1,-2 0 1,0-1 119,-1 1-1,1 0 1,-1 0-1,0 1 1,1 0-1,-1-1 1,1 1-1,-1 1 1,0-1 0,1 1-1,-1-1 1,1 1-1,-1 1 1,1-1-1,-1 1 1,-3 1-1,8-3-199,-1 0 0,1 1 0,0-1 0,0 0 0,0 0 0,-1 0 0,1 0 0,0 0 0,0 0 0,0 0 0,0 0 0,-1 0 0,1 0 0,0 0 0,0 1 0,0-1 0,0 0 0,0 0 0,-1 0 0,1 0 0,0 0 0,0 1 0,0-1 0,0 0 0,0 0 0,0 0 0,0 0 0,0 1 0,0-1 0,0 0 0,-1 0 0,1 0 0,0 1 0,0-1 0,0 0 0,0 0 0,0 0 0,0 1 0,0-1 0,1 0 0,-1 0 0,0 0 0,0 0 0,0 1 0,0-1 0,0 0 0,0 0 0,0 0 0,0 0 0,0 1 0,0-1 0,1 0 0,-1 0 0,0 0 0,15 5 0,20-1 0,-33-4 0,1 0 0,0 0 0,0 0 0,0 0 0,-1 1 0,1 0 0,0-1 0,-1 1 0,1 0 0,0 0 0,-1 0 0,1 1 0,-1-1 0,0 1 0,1-1 0,-1 1 0,0 0 0,0 0 0,0 0 0,0 0 0,0 0 0,0 0 0,-1 1 0,1-1 0,-1 0 0,0 1 0,0-1 0,0 1 0,0 0 0,0-1 0,0 1 0,0 0 0,-1 0 0,0-1 0,1 1 0,-1 0 0,0 0 0,-1 0 0,1-1 0,0 1 0,-1 0 0,1 0 0,-1-1 0,0 1 0,0 0 0,0-1 0,0 1 0,0-1 0,-1 1 0,1-1 0,-1 0 0,0 1 0,0-1 0,1 0 0,-1 0 0,-3 1 0,-43 42-1365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28T19:09:53.093"/>
    </inkml:context>
    <inkml:brush xml:id="br0">
      <inkml:brushProperty name="width" value="0.03528" units="cm"/>
      <inkml:brushProperty name="height" value="0.03528" units="cm"/>
      <inkml:brushProperty name="transparency" value="76"/>
    </inkml:brush>
  </inkml:definitions>
  <inkml:trace contextRef="#ctx0" brushRef="#br0">297 0 24575,'-8'1'0,"0"0"0,0 0 0,1 1 0,-1 0 0,0 0 0,1 1 0,-1 0 0,1 0 0,0 1 0,0-1 0,0 2 0,0-1 0,1 1 0,0 0 0,0 1 0,0-1 0,-7 10 0,-5 7 0,2 0 0,0 1 0,-21 43 0,22-36 0,1 1 0,-18 57 0,28-74 0,1 0 0,0 1 0,1-1 0,0 0 0,1 1 0,1 0 0,1-1 0,0 1 0,2 14 0,0-20 0,0 0 0,1 0 0,0 0 0,0 0 0,1-1 0,0 1 0,0-1 0,1-1 0,0 1 0,0-1 0,1 0 0,10 8 0,12 9 0,60 36 0,-46-33 0,20 15 0,-2 3 0,-2 2 0,-1 2 0,77 88 0,-115-113 0,-1 0 0,-1 1 0,-2 1 0,0 1 0,-1 0 0,-2 1 0,-1 1 0,-1 0 0,-2 0 0,-1 1 0,-1 0 0,-1 1 0,2 58 0,-24 268 0,10-269 0,-26 206 0,28-247 0,-2 61 0,6-107 0,1 1 0,-1-1 0,0 0 0,0 1 0,0-1 0,0 1 0,-1-1 0,1 1 0,0-1 0,-1 1 0,1-1 0,-1 1 0,1-1 0,-1 0 0,0 1 0,1-1 0,-1 0 0,0 0 0,0 1 0,-1 0 0,0-1 0,1-1 0,0 0 0,-1 0 0,1 0 0,0 0 0,-1 0 0,1 0 0,0-1 0,0 1 0,-1 0 0,1-1 0,0 1 0,0-1 0,-1 1 0,1-1 0,0 0 0,0 1 0,0-1 0,0 0 0,0 0 0,0 0 0,0 0 0,0 0 0,-1-1 0,-8-8 0,0-1 0,1 0 0,0-1 0,1 0 0,0 0 0,0-1 0,2 0 0,-7-16 0,-32-114 0,42 133 0,12 44 0,1 0 0,2-1 0,2 0 0,0-1 0,28 44 0,-39-72 0,0 1 0,1 0 0,-1-1 0,1 0 0,0 0 0,0 0 0,0 0 0,1-1 0,-1 0 0,1 0 0,0 0 0,0 0 0,0-1 0,0 0 0,0 0 0,0 0 0,1 0 0,-1-1 0,1 0 0,-1 0 0,1-1 0,-1 1 0,1-1 0,0 0 0,-1-1 0,1 0 0,9-2 0,-12 2 0,0-1 0,0 0 0,0 1 0,0-2 0,-1 1 0,1 0 0,-1 0 0,1-1 0,-1 1 0,0-1 0,0 0 0,0 0 0,0 0 0,-1 0 0,1 0 0,-1 0 0,2-6 0,3-8 0,-2 1 0,4-23 0,-6 25 0,8-62 0,-8 50 0,2-1 0,11-42 0,-13 91-1365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24D7-6DC0-F53D-3507-7C31164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60F1-2359-2F68-390D-434592F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F4FEB-D2AA-3640-A345-EC0CC9CD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A2C3-AABA-5A81-C498-D272F77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1B9C-18A5-A989-3FE1-208E0833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57627-5702-E928-BB1F-77B70F0F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76008-A276-CD65-41CF-E1B2DDFD1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F756C-B8CE-7CE5-F462-75FC6EB70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84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6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DBCC-0A8B-BA1B-E822-62309D30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51BEC-79EA-B307-BD26-DE40D9248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BDA0F-C62D-6977-1AD8-E41D6713C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CB70-F113-15D5-5E98-4DBC117CF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19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63065-E5CA-AF9F-68D8-BA6B07D8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88FA-698A-88E7-F863-5A23F632E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65552-B270-02C9-D751-D3CB08309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16A0-65F5-96A6-BE5F-4DC8D443C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04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48F4-3E5A-8BCA-DFA4-5C15DE82E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BE45A-B99D-F9B4-1CAB-13B3E5D9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ECEC2-6A92-6D6D-59FD-0DC8053F0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0DA36-D13C-F4EE-714D-0379AC77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336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F6E4-C1A5-4B09-52FA-D627EA17D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897BF-51FD-B5CC-43ED-266F0C42E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8F861-6180-9629-70B8-FC4BA1226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58007-F226-8F9E-151D-ED49712E5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206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1515E-B872-3429-6AAD-EA9D78FC2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B54A97-486F-962F-599B-0598E60C0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323B5-EFD4-E867-98D4-FFAE0F47D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6EA05-4EF3-E944-531B-927EC6B9A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97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660EA-4C52-B8DC-706D-21DDC411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2A78E-3807-41AD-BC52-E56C1E2E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BA7DD-B08F-079B-9733-F851BA9B5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DE0A6-43A9-4BCF-BF51-AF63757D8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185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96FBA-EE85-D031-943F-DA097C836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7BC52E-897B-0DFF-7A67-5894A49C6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DFD17F-2957-A5D8-48F3-0D7EACACF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C6E4B-86DD-D3FA-98AA-BE9AB5CF10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7000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2/28/2026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svg"/><Relationship Id="rId18" Type="http://schemas.openxmlformats.org/officeDocument/2006/relationships/image" Target="../media/image41.svg"/><Relationship Id="rId26" Type="http://schemas.openxmlformats.org/officeDocument/2006/relationships/image" Target="../media/image49.svg"/><Relationship Id="rId3" Type="http://schemas.openxmlformats.org/officeDocument/2006/relationships/image" Target="../media/image27.png"/><Relationship Id="rId21" Type="http://schemas.openxmlformats.org/officeDocument/2006/relationships/image" Target="../media/image44.svg"/><Relationship Id="rId7" Type="http://schemas.openxmlformats.org/officeDocument/2006/relationships/image" Target="../media/image31.emf"/><Relationship Id="rId12" Type="http://schemas.openxmlformats.org/officeDocument/2006/relationships/image" Target="../media/image18.svg"/><Relationship Id="rId17" Type="http://schemas.openxmlformats.org/officeDocument/2006/relationships/image" Target="../media/image40.svg"/><Relationship Id="rId25" Type="http://schemas.openxmlformats.org/officeDocument/2006/relationships/image" Target="../media/image48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9.svg"/><Relationship Id="rId20" Type="http://schemas.openxmlformats.org/officeDocument/2006/relationships/image" Target="../media/image43.sv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11" Type="http://schemas.openxmlformats.org/officeDocument/2006/relationships/image" Target="../media/image35.svg"/><Relationship Id="rId24" Type="http://schemas.openxmlformats.org/officeDocument/2006/relationships/image" Target="../media/image47.svg"/><Relationship Id="rId5" Type="http://schemas.openxmlformats.org/officeDocument/2006/relationships/image" Target="../media/image29.png"/><Relationship Id="rId15" Type="http://schemas.openxmlformats.org/officeDocument/2006/relationships/image" Target="../media/image38.svg"/><Relationship Id="rId23" Type="http://schemas.openxmlformats.org/officeDocument/2006/relationships/image" Target="../media/image46.svg"/><Relationship Id="rId28" Type="http://schemas.openxmlformats.org/officeDocument/2006/relationships/image" Target="../media/image51.svg"/><Relationship Id="rId10" Type="http://schemas.openxmlformats.org/officeDocument/2006/relationships/image" Target="../media/image34.png"/><Relationship Id="rId19" Type="http://schemas.openxmlformats.org/officeDocument/2006/relationships/image" Target="../media/image42.svg"/><Relationship Id="rId4" Type="http://schemas.openxmlformats.org/officeDocument/2006/relationships/image" Target="../media/image28.emf"/><Relationship Id="rId9" Type="http://schemas.openxmlformats.org/officeDocument/2006/relationships/image" Target="../media/image33.png"/><Relationship Id="rId14" Type="http://schemas.openxmlformats.org/officeDocument/2006/relationships/image" Target="../media/image37.svg"/><Relationship Id="rId22" Type="http://schemas.openxmlformats.org/officeDocument/2006/relationships/image" Target="../media/image45.svg"/><Relationship Id="rId27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3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43.svg"/><Relationship Id="rId10" Type="http://schemas.openxmlformats.org/officeDocument/2006/relationships/image" Target="../media/image57.emf"/><Relationship Id="rId4" Type="http://schemas.openxmlformats.org/officeDocument/2006/relationships/image" Target="../media/image54.png"/><Relationship Id="rId9" Type="http://schemas.openxmlformats.org/officeDocument/2006/relationships/image" Target="../media/image3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sv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svg"/><Relationship Id="rId5" Type="http://schemas.openxmlformats.org/officeDocument/2006/relationships/image" Target="../media/image68.sv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5.emf"/><Relationship Id="rId18" Type="http://schemas.openxmlformats.org/officeDocument/2006/relationships/image" Target="../media/image90.svg"/><Relationship Id="rId3" Type="http://schemas.openxmlformats.org/officeDocument/2006/relationships/image" Target="../media/image75.jpeg"/><Relationship Id="rId21" Type="http://schemas.openxmlformats.org/officeDocument/2006/relationships/image" Target="../media/image93.emf"/><Relationship Id="rId7" Type="http://schemas.openxmlformats.org/officeDocument/2006/relationships/image" Target="../media/image79.svg"/><Relationship Id="rId12" Type="http://schemas.openxmlformats.org/officeDocument/2006/relationships/image" Target="../media/image84.emf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8.png"/><Relationship Id="rId20" Type="http://schemas.openxmlformats.org/officeDocument/2006/relationships/image" Target="../media/image9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svg"/><Relationship Id="rId15" Type="http://schemas.openxmlformats.org/officeDocument/2006/relationships/image" Target="../media/image87.svg"/><Relationship Id="rId23" Type="http://schemas.openxmlformats.org/officeDocument/2006/relationships/image" Target="../media/image95.png"/><Relationship Id="rId10" Type="http://schemas.openxmlformats.org/officeDocument/2006/relationships/image" Target="../media/image82.svg"/><Relationship Id="rId19" Type="http://schemas.openxmlformats.org/officeDocument/2006/relationships/image" Target="../media/image91.svg"/><Relationship Id="rId4" Type="http://schemas.openxmlformats.org/officeDocument/2006/relationships/image" Target="../media/image76.svg"/><Relationship Id="rId9" Type="http://schemas.openxmlformats.org/officeDocument/2006/relationships/image" Target="../media/image81.svg"/><Relationship Id="rId14" Type="http://schemas.openxmlformats.org/officeDocument/2006/relationships/image" Target="../media/image86.svg"/><Relationship Id="rId22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svg"/><Relationship Id="rId4" Type="http://schemas.openxmlformats.org/officeDocument/2006/relationships/image" Target="../media/image97.svg"/></Relationships>
</file>

<file path=ppt/slides/_rels/slide25.xml.rels><?xml version="1.0" encoding="UTF-8" standalone="yes"?>
<Relationships xmlns="http://schemas.openxmlformats.org/package/2006/relationships"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02.svg"/><Relationship Id="rId2" Type="http://schemas.openxmlformats.org/officeDocument/2006/relationships/notesSlide" Target="../notesSlides/notesSlide19.xml"/><Relationship Id="rId20" Type="http://schemas.openxmlformats.org/officeDocument/2006/relationships/customXml" Target="../ink/ink3.xml"/><Relationship Id="rId29" Type="http://schemas.openxmlformats.org/officeDocument/2006/relationships/image" Target="../media/image164.png"/><Relationship Id="rId41" Type="http://schemas.openxmlformats.org/officeDocument/2006/relationships/image" Target="../media/image1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00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customXml" Target="../ink/ink1.xml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99.svg"/><Relationship Id="rId9" Type="http://schemas.openxmlformats.org/officeDocument/2006/relationships/image" Target="../media/image104.sv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03.svg"/><Relationship Id="rId3" Type="http://schemas.openxmlformats.org/officeDocument/2006/relationships/image" Target="../media/image73.sv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eg"/><Relationship Id="rId4" Type="http://schemas.openxmlformats.org/officeDocument/2006/relationships/image" Target="../media/image11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0" Type="http://schemas.openxmlformats.org/officeDocument/2006/relationships/image" Target="../media/image121.png"/><Relationship Id="rId4" Type="http://schemas.openxmlformats.org/officeDocument/2006/relationships/image" Target="../media/image115.png"/><Relationship Id="rId9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31.png"/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12" Type="http://schemas.openxmlformats.org/officeDocument/2006/relationships/image" Target="../media/image1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29.png"/><Relationship Id="rId5" Type="http://schemas.openxmlformats.org/officeDocument/2006/relationships/image" Target="../media/image125.png"/><Relationship Id="rId10" Type="http://schemas.openxmlformats.org/officeDocument/2006/relationships/image" Target="../media/image128.png"/><Relationship Id="rId4" Type="http://schemas.openxmlformats.org/officeDocument/2006/relationships/image" Target="../media/image124.png"/><Relationship Id="rId9" Type="http://schemas.openxmlformats.org/officeDocument/2006/relationships/image" Target="../media/image1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05.png"/><Relationship Id="rId3" Type="http://schemas.openxmlformats.org/officeDocument/2006/relationships/image" Target="../media/image133.png"/><Relationship Id="rId7" Type="http://schemas.openxmlformats.org/officeDocument/2006/relationships/image" Target="../media/image202.png"/><Relationship Id="rId12" Type="http://schemas.openxmlformats.org/officeDocument/2006/relationships/customXml" Target="../ink/ink21.xml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11" Type="http://schemas.openxmlformats.org/officeDocument/2006/relationships/image" Target="../media/image204.png"/><Relationship Id="rId5" Type="http://schemas.openxmlformats.org/officeDocument/2006/relationships/image" Target="../media/image201.png"/><Relationship Id="rId15" Type="http://schemas.openxmlformats.org/officeDocument/2006/relationships/image" Target="../media/image206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203.png"/><Relationship Id="rId14" Type="http://schemas.openxmlformats.org/officeDocument/2006/relationships/customXml" Target="../ink/ink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2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" Type="http://schemas.openxmlformats.org/officeDocument/2006/relationships/image" Target="../media/image134.png"/><Relationship Id="rId21" Type="http://schemas.openxmlformats.org/officeDocument/2006/relationships/image" Target="../media/image204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17" Type="http://schemas.openxmlformats.org/officeDocument/2006/relationships/image" Target="../media/image202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11" Type="http://schemas.openxmlformats.org/officeDocument/2006/relationships/image" Target="../media/image140.png"/><Relationship Id="rId24" Type="http://schemas.openxmlformats.org/officeDocument/2006/relationships/customXml" Target="../ink/ink29.xml"/><Relationship Id="rId5" Type="http://schemas.openxmlformats.org/officeDocument/2006/relationships/image" Target="../media/image118.png"/><Relationship Id="rId15" Type="http://schemas.openxmlformats.org/officeDocument/2006/relationships/image" Target="../media/image201.png"/><Relationship Id="rId23" Type="http://schemas.openxmlformats.org/officeDocument/2006/relationships/image" Target="../media/image205.png"/><Relationship Id="rId10" Type="http://schemas.openxmlformats.org/officeDocument/2006/relationships/image" Target="../media/image139.png"/><Relationship Id="rId19" Type="http://schemas.openxmlformats.org/officeDocument/2006/relationships/image" Target="../media/image203.png"/><Relationship Id="rId4" Type="http://schemas.openxmlformats.org/officeDocument/2006/relationships/image" Target="../media/image135.png"/><Relationship Id="rId9" Type="http://schemas.openxmlformats.org/officeDocument/2006/relationships/image" Target="../media/image117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2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9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.svg"/><Relationship Id="rId18" Type="http://schemas.openxmlformats.org/officeDocument/2006/relationships/customXml" Target="../ink/ink32.xml"/><Relationship Id="rId26" Type="http://schemas.openxmlformats.org/officeDocument/2006/relationships/image" Target="../media/image183.png"/><Relationship Id="rId39" Type="http://schemas.openxmlformats.org/officeDocument/2006/relationships/image" Target="../media/image192.png"/><Relationship Id="rId21" Type="http://schemas.openxmlformats.org/officeDocument/2006/relationships/image" Target="../media/image179.png"/><Relationship Id="rId34" Type="http://schemas.openxmlformats.org/officeDocument/2006/relationships/image" Target="../media/image189.png"/><Relationship Id="rId42" Type="http://schemas.openxmlformats.org/officeDocument/2006/relationships/image" Target="../media/image194.png"/><Relationship Id="rId7" Type="http://schemas.openxmlformats.org/officeDocument/2006/relationships/customXml" Target="../ink/ink31.xml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75.png"/><Relationship Id="rId29" Type="http://schemas.openxmlformats.org/officeDocument/2006/relationships/image" Target="../media/image18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11" Type="http://schemas.openxmlformats.org/officeDocument/2006/relationships/image" Target="../media/image157.png"/><Relationship Id="rId24" Type="http://schemas.openxmlformats.org/officeDocument/2006/relationships/image" Target="../media/image181.png"/><Relationship Id="rId32" Type="http://schemas.openxmlformats.org/officeDocument/2006/relationships/customXml" Target="../ink/ink33.xml"/><Relationship Id="rId37" Type="http://schemas.openxmlformats.org/officeDocument/2006/relationships/image" Target="../media/image191.png"/><Relationship Id="rId40" Type="http://schemas.openxmlformats.org/officeDocument/2006/relationships/image" Target="../media/image193.jpeg"/><Relationship Id="rId45" Type="http://schemas.openxmlformats.org/officeDocument/2006/relationships/image" Target="../media/image196.png"/><Relationship Id="rId5" Type="http://schemas.openxmlformats.org/officeDocument/2006/relationships/image" Target="../media/image152.png"/><Relationship Id="rId15" Type="http://schemas.openxmlformats.org/officeDocument/2006/relationships/image" Target="../media/image174.png"/><Relationship Id="rId23" Type="http://schemas.openxmlformats.org/officeDocument/2006/relationships/image" Target="../media/image120.png"/><Relationship Id="rId28" Type="http://schemas.openxmlformats.org/officeDocument/2006/relationships/image" Target="../media/image184.svg"/><Relationship Id="rId36" Type="http://schemas.openxmlformats.org/officeDocument/2006/relationships/customXml" Target="../ink/ink34.xml"/><Relationship Id="rId10" Type="http://schemas.openxmlformats.org/officeDocument/2006/relationships/image" Target="../media/image156.png"/><Relationship Id="rId19" Type="http://schemas.openxmlformats.org/officeDocument/2006/relationships/image" Target="../media/image177.png"/><Relationship Id="rId31" Type="http://schemas.openxmlformats.org/officeDocument/2006/relationships/image" Target="../media/image187.png"/><Relationship Id="rId44" Type="http://schemas.openxmlformats.org/officeDocument/2006/relationships/image" Target="../media/image195.png"/><Relationship Id="rId4" Type="http://schemas.openxmlformats.org/officeDocument/2006/relationships/image" Target="../media/image151.png"/><Relationship Id="rId9" Type="http://schemas.openxmlformats.org/officeDocument/2006/relationships/image" Target="../media/image155.svg"/><Relationship Id="rId14" Type="http://schemas.openxmlformats.org/officeDocument/2006/relationships/image" Target="../media/image136.png"/><Relationship Id="rId22" Type="http://schemas.openxmlformats.org/officeDocument/2006/relationships/image" Target="../media/image180.png"/><Relationship Id="rId27" Type="http://schemas.openxmlformats.org/officeDocument/2006/relationships/image" Target="../media/image117.png"/><Relationship Id="rId30" Type="http://schemas.openxmlformats.org/officeDocument/2006/relationships/image" Target="../media/image186.png"/><Relationship Id="rId35" Type="http://schemas.openxmlformats.org/officeDocument/2006/relationships/image" Target="../media/image190.png"/><Relationship Id="rId43" Type="http://schemas.openxmlformats.org/officeDocument/2006/relationships/customXml" Target="../ink/ink37.xml"/><Relationship Id="rId8" Type="http://schemas.openxmlformats.org/officeDocument/2006/relationships/image" Target="../media/image154.png"/><Relationship Id="rId3" Type="http://schemas.openxmlformats.org/officeDocument/2006/relationships/image" Target="../media/image150.svg"/><Relationship Id="rId12" Type="http://schemas.openxmlformats.org/officeDocument/2006/relationships/image" Target="../media/image158.svg"/><Relationship Id="rId17" Type="http://schemas.openxmlformats.org/officeDocument/2006/relationships/image" Target="../media/image176.svg"/><Relationship Id="rId25" Type="http://schemas.openxmlformats.org/officeDocument/2006/relationships/image" Target="../media/image182.png"/><Relationship Id="rId33" Type="http://schemas.openxmlformats.org/officeDocument/2006/relationships/image" Target="../media/image188.png"/><Relationship Id="rId38" Type="http://schemas.openxmlformats.org/officeDocument/2006/relationships/customXml" Target="../ink/ink35.xml"/><Relationship Id="rId20" Type="http://schemas.openxmlformats.org/officeDocument/2006/relationships/image" Target="../media/image178.png"/><Relationship Id="rId41" Type="http://schemas.openxmlformats.org/officeDocument/2006/relationships/customXml" Target="../ink/ink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sv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microsoft.com/office/2007/relationships/hdphoto" Target="../media/hdphoto1.wdp"/><Relationship Id="rId5" Type="http://schemas.openxmlformats.org/officeDocument/2006/relationships/image" Target="../media/image21.png"/><Relationship Id="rId10" Type="http://schemas.openxmlformats.org/officeDocument/2006/relationships/image" Target="../media/image19.png"/><Relationship Id="rId4" Type="http://schemas.microsoft.com/office/2007/relationships/hdphoto" Target="../media/hdphoto2.wdp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4D9A-785B-F62E-370B-CEE24EF0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668E8-A62F-BEB3-2474-70179A67D8A1}"/>
              </a:ext>
            </a:extLst>
          </p:cNvPr>
          <p:cNvGrpSpPr/>
          <p:nvPr/>
        </p:nvGrpSpPr>
        <p:grpSpPr>
          <a:xfrm>
            <a:off x="-6979" y="-4739"/>
            <a:ext cx="12259304" cy="6003902"/>
            <a:chOff x="-6979" y="-4739"/>
            <a:chExt cx="12259304" cy="6003902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7B5698F8-1DC1-F1DA-92EB-DFF972500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" r="2858"/>
            <a:stretch/>
          </p:blipFill>
          <p:spPr bwMode="auto">
            <a:xfrm>
              <a:off x="0" y="0"/>
              <a:ext cx="12252325" cy="599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E21B525B-2483-EA01-3366-E22058F9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6322">
              <a:off x="1600230" y="4117615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FBE43258-121E-8F35-D72D-765F1DE49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21" y="4417309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60278ECF-6BB3-1400-2BDC-933C030E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26">
              <a:off x="1968387" y="3934471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at is OneLake in Microsoft Fabric And Its Benefits?">
              <a:extLst>
                <a:ext uri="{FF2B5EF4-FFF2-40B4-BE49-F238E27FC236}">
                  <a16:creationId xmlns:a16="http://schemas.microsoft.com/office/drawing/2014/main" id="{B7A96365-ADE0-6FCC-5919-EF553E7E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55" y="3355642"/>
              <a:ext cx="761944" cy="7634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E22891BD-5021-ED01-9A85-D77BF336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615389" y="3367909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0ACFFC42-0F01-C330-7693-F22F606B2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0753">
              <a:off x="6016466" y="3306812"/>
              <a:ext cx="212653" cy="20626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1B0CCEEF-C2E9-6FF8-E5C6-F930BD7A3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56" y="3662328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F89202C-E63D-EACA-F9F5-50F4CCC76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86" y="3813982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36A4DC-78F2-8E01-F557-B4FD36178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2710">
              <a:off x="6467099" y="3428706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uGet Gallery | Parquet.Net 4.23.3">
              <a:extLst>
                <a:ext uri="{FF2B5EF4-FFF2-40B4-BE49-F238E27FC236}">
                  <a16:creationId xmlns:a16="http://schemas.microsoft.com/office/drawing/2014/main" id="{01ABDA0E-3B1F-113E-170C-8B68279D1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2216">
              <a:off x="5702857" y="3943508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NuGet Gallery | Parquet.Net 4.23.3">
              <a:extLst>
                <a:ext uri="{FF2B5EF4-FFF2-40B4-BE49-F238E27FC236}">
                  <a16:creationId xmlns:a16="http://schemas.microsoft.com/office/drawing/2014/main" id="{287F62B3-9E96-45E0-B09C-32B3316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74599" y="4202233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NuGet Gallery | Parquet.Net 4.23.3">
              <a:extLst>
                <a:ext uri="{FF2B5EF4-FFF2-40B4-BE49-F238E27FC236}">
                  <a16:creationId xmlns:a16="http://schemas.microsoft.com/office/drawing/2014/main" id="{7C8C0CDB-D0BE-9315-7652-496BFE4E5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910149" y="4139650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NuGet Gallery | Parquet.Net 4.23.3">
              <a:extLst>
                <a:ext uri="{FF2B5EF4-FFF2-40B4-BE49-F238E27FC236}">
                  <a16:creationId xmlns:a16="http://schemas.microsoft.com/office/drawing/2014/main" id="{0B82DA22-5BA0-19B0-DA9E-759F487F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39387" y="4517869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uGet Gallery | Parquet.Net 4.23.3">
              <a:extLst>
                <a:ext uri="{FF2B5EF4-FFF2-40B4-BE49-F238E27FC236}">
                  <a16:creationId xmlns:a16="http://schemas.microsoft.com/office/drawing/2014/main" id="{87539110-8853-6C1D-7DF6-00343B1F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929905" y="45745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NuGet Gallery | Parquet.Net 4.23.3">
              <a:extLst>
                <a:ext uri="{FF2B5EF4-FFF2-40B4-BE49-F238E27FC236}">
                  <a16:creationId xmlns:a16="http://schemas.microsoft.com/office/drawing/2014/main" id="{35223131-4F98-3ADD-6EDF-3BA2259ED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2059">
              <a:off x="6265748" y="45080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NuGet Gallery | Parquet.Net 4.23.3">
              <a:extLst>
                <a:ext uri="{FF2B5EF4-FFF2-40B4-BE49-F238E27FC236}">
                  <a16:creationId xmlns:a16="http://schemas.microsoft.com/office/drawing/2014/main" id="{8499797F-00C8-7CD3-9C37-254AFEB2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3529">
              <a:off x="6529393" y="4803796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NuGet Gallery | Parquet.Net 4.23.3">
              <a:extLst>
                <a:ext uri="{FF2B5EF4-FFF2-40B4-BE49-F238E27FC236}">
                  <a16:creationId xmlns:a16="http://schemas.microsoft.com/office/drawing/2014/main" id="{04AC9202-5076-E632-491F-1A7762DF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22412" y="4212308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NuGet Gallery | Parquet.Net 4.23.3">
              <a:extLst>
                <a:ext uri="{FF2B5EF4-FFF2-40B4-BE49-F238E27FC236}">
                  <a16:creationId xmlns:a16="http://schemas.microsoft.com/office/drawing/2014/main" id="{779088A7-32BC-61EB-92B2-3550A21E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5778399" y="435067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NuGet Gallery | Parquet.Net 4.23.3">
              <a:extLst>
                <a:ext uri="{FF2B5EF4-FFF2-40B4-BE49-F238E27FC236}">
                  <a16:creationId xmlns:a16="http://schemas.microsoft.com/office/drawing/2014/main" id="{3933E47D-118E-B44B-1AD9-65E953EE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95770" y="4459374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NuGet Gallery | Parquet.Net 4.23.3">
              <a:extLst>
                <a:ext uri="{FF2B5EF4-FFF2-40B4-BE49-F238E27FC236}">
                  <a16:creationId xmlns:a16="http://schemas.microsoft.com/office/drawing/2014/main" id="{28E209C8-CDCC-5C14-898B-C3B9B1D30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202987" y="4218394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NuGet Gallery | Parquet.Net 4.23.3">
              <a:extLst>
                <a:ext uri="{FF2B5EF4-FFF2-40B4-BE49-F238E27FC236}">
                  <a16:creationId xmlns:a16="http://schemas.microsoft.com/office/drawing/2014/main" id="{0A23F518-6EA0-215E-420D-1EF38D63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913086" y="4262868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uGet Gallery | Parquet.Net 4.23.3">
              <a:extLst>
                <a:ext uri="{FF2B5EF4-FFF2-40B4-BE49-F238E27FC236}">
                  <a16:creationId xmlns:a16="http://schemas.microsoft.com/office/drawing/2014/main" id="{42E43322-564E-A32D-324B-A4AAC07E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894732" y="4677974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NuGet Gallery | Parquet.Net 4.23.3">
              <a:extLst>
                <a:ext uri="{FF2B5EF4-FFF2-40B4-BE49-F238E27FC236}">
                  <a16:creationId xmlns:a16="http://schemas.microsoft.com/office/drawing/2014/main" id="{73D5CD6B-6377-150B-7832-2A0FDB5B7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239833" y="473182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3B637-A613-303E-56B9-F98571F6D331}"/>
                </a:ext>
              </a:extLst>
            </p:cNvPr>
            <p:cNvGrpSpPr/>
            <p:nvPr/>
          </p:nvGrpSpPr>
          <p:grpSpPr>
            <a:xfrm>
              <a:off x="1064956" y="5231540"/>
              <a:ext cx="1290921" cy="261611"/>
              <a:chOff x="1733919" y="3605505"/>
              <a:chExt cx="1290921" cy="2616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F916F00-E4BC-1AC0-3F24-C06A580DEA24}"/>
                  </a:ext>
                </a:extLst>
              </p:cNvPr>
              <p:cNvSpPr/>
              <p:nvPr/>
            </p:nvSpPr>
            <p:spPr>
              <a:xfrm>
                <a:off x="1733919" y="3605505"/>
                <a:ext cx="1290921" cy="26161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24FC02-5D52-1C1B-459E-891720DF6E09}"/>
                  </a:ext>
                </a:extLst>
              </p:cNvPr>
              <p:cNvSpPr txBox="1"/>
              <p:nvPr/>
            </p:nvSpPr>
            <p:spPr>
              <a:xfrm>
                <a:off x="1733919" y="3605506"/>
                <a:ext cx="12909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Written in C#</a:t>
                </a:r>
              </a:p>
            </p:txBody>
          </p:sp>
        </p:grpSp>
        <p:pic>
          <p:nvPicPr>
            <p:cNvPr id="1048" name="Picture 24" descr="Pricing - Event Hubs | Microsoft Azure">
              <a:extLst>
                <a:ext uri="{FF2B5EF4-FFF2-40B4-BE49-F238E27FC236}">
                  <a16:creationId xmlns:a16="http://schemas.microsoft.com/office/drawing/2014/main" id="{FCED6A52-7A2A-0D2F-E0D4-72DC1681F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12" y="3967740"/>
              <a:ext cx="1169226" cy="61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D1EC59-F2BC-EA28-F377-17535B7DD821}"/>
                </a:ext>
              </a:extLst>
            </p:cNvPr>
            <p:cNvGrpSpPr/>
            <p:nvPr/>
          </p:nvGrpSpPr>
          <p:grpSpPr>
            <a:xfrm>
              <a:off x="2908377" y="4664484"/>
              <a:ext cx="1783945" cy="291924"/>
              <a:chOff x="1472360" y="3575193"/>
              <a:chExt cx="1783945" cy="2919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389096-B359-5F30-7C19-44E815384A1B}"/>
                  </a:ext>
                </a:extLst>
              </p:cNvPr>
              <p:cNvSpPr/>
              <p:nvPr/>
            </p:nvSpPr>
            <p:spPr>
              <a:xfrm>
                <a:off x="1512693" y="3575193"/>
                <a:ext cx="1743612" cy="29192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54DDBF-1493-4ECD-DC68-7DB60D756AE7}"/>
                  </a:ext>
                </a:extLst>
              </p:cNvPr>
              <p:cNvSpPr txBox="1"/>
              <p:nvPr/>
            </p:nvSpPr>
            <p:spPr>
              <a:xfrm>
                <a:off x="1472360" y="3605506"/>
                <a:ext cx="17839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Source: Event Hubs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688E4-3450-0E92-9297-FDD1307A13D0}"/>
                </a:ext>
              </a:extLst>
            </p:cNvPr>
            <p:cNvGrpSpPr/>
            <p:nvPr/>
          </p:nvGrpSpPr>
          <p:grpSpPr>
            <a:xfrm>
              <a:off x="5575793" y="2781045"/>
              <a:ext cx="1807266" cy="312184"/>
              <a:chOff x="1319650" y="3447541"/>
              <a:chExt cx="1807266" cy="31218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40FCFBE-654E-67FA-6640-64E08A4D8744}"/>
                  </a:ext>
                </a:extLst>
              </p:cNvPr>
              <p:cNvSpPr/>
              <p:nvPr/>
            </p:nvSpPr>
            <p:spPr>
              <a:xfrm>
                <a:off x="1379395" y="3447541"/>
                <a:ext cx="1645446" cy="31218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7586522-820E-BF85-18D5-32C32CD50CB5}"/>
                  </a:ext>
                </a:extLst>
              </p:cNvPr>
              <p:cNvSpPr txBox="1"/>
              <p:nvPr/>
            </p:nvSpPr>
            <p:spPr>
              <a:xfrm>
                <a:off x="1319650" y="3484871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Bulk Delta Uploads</a:t>
                </a:r>
              </a:p>
            </p:txBody>
          </p:sp>
        </p:grpSp>
        <p:pic>
          <p:nvPicPr>
            <p:cNvPr id="17" name="Picture 12" descr="NuGet Gallery | Parquet.Net 4.23.3">
              <a:extLst>
                <a:ext uri="{FF2B5EF4-FFF2-40B4-BE49-F238E27FC236}">
                  <a16:creationId xmlns:a16="http://schemas.microsoft.com/office/drawing/2014/main" id="{E6A4616A-DC21-2FBA-3587-9A1126350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835820" y="4862359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NuGet Gallery | Parquet.Net 4.23.3">
              <a:extLst>
                <a:ext uri="{FF2B5EF4-FFF2-40B4-BE49-F238E27FC236}">
                  <a16:creationId xmlns:a16="http://schemas.microsoft.com/office/drawing/2014/main" id="{739EE0BB-FBD9-2AF0-D22C-2D31E276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6230249" y="4967460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032C954-2660-8BDE-7AE6-ABB8035FB36E}"/>
                </a:ext>
              </a:extLst>
            </p:cNvPr>
            <p:cNvGrpSpPr/>
            <p:nvPr/>
          </p:nvGrpSpPr>
          <p:grpSpPr>
            <a:xfrm>
              <a:off x="5058494" y="5264306"/>
              <a:ext cx="2565400" cy="340831"/>
              <a:chOff x="1139072" y="3447541"/>
              <a:chExt cx="2565400" cy="340831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415A2EE-2291-8F06-C1D9-350D5D4D9233}"/>
                  </a:ext>
                </a:extLst>
              </p:cNvPr>
              <p:cNvSpPr/>
              <p:nvPr/>
            </p:nvSpPr>
            <p:spPr>
              <a:xfrm>
                <a:off x="1279634" y="3447541"/>
                <a:ext cx="2306643" cy="34083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453F28-3767-3CDA-FB62-17A112DD5552}"/>
                  </a:ext>
                </a:extLst>
              </p:cNvPr>
              <p:cNvSpPr txBox="1"/>
              <p:nvPr/>
            </p:nvSpPr>
            <p:spPr>
              <a:xfrm>
                <a:off x="1139072" y="3488455"/>
                <a:ext cx="2565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Parallel Parquet Flushes</a:t>
                </a:r>
              </a:p>
            </p:txBody>
          </p:sp>
        </p:grpSp>
        <p:pic>
          <p:nvPicPr>
            <p:cNvPr id="143" name="Picture 14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533E5512-BBE3-E547-D36D-FFFD12EA9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702416" y="3251033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3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05C9C14-4377-895B-6E7C-F4789AF59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2077">
              <a:off x="6733856" y="3659024"/>
              <a:ext cx="240587" cy="2333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4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A2D8FC9F-3CC6-1F10-39DE-467D5D4FF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431276" y="3216509"/>
              <a:ext cx="207667" cy="201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AC69F9-719E-8F38-2C51-3F9F513DC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628">
              <a:off x="6884012" y="3707457"/>
              <a:ext cx="475892" cy="4616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90F7A82-D61B-1FEE-8E18-3B4D5C01E331}"/>
                </a:ext>
              </a:extLst>
            </p:cNvPr>
            <p:cNvGrpSpPr/>
            <p:nvPr/>
          </p:nvGrpSpPr>
          <p:grpSpPr>
            <a:xfrm>
              <a:off x="9484822" y="2977552"/>
              <a:ext cx="1807266" cy="298940"/>
              <a:chOff x="1297310" y="3573318"/>
              <a:chExt cx="1807266" cy="29894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A184A15-4161-5B82-B906-ECF185A285C5}"/>
                  </a:ext>
                </a:extLst>
              </p:cNvPr>
              <p:cNvSpPr/>
              <p:nvPr/>
            </p:nvSpPr>
            <p:spPr>
              <a:xfrm>
                <a:off x="1551525" y="3573318"/>
                <a:ext cx="1277306" cy="298940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28929F-F184-360C-8465-70376C630969}"/>
                  </a:ext>
                </a:extLst>
              </p:cNvPr>
              <p:cNvSpPr txBox="1"/>
              <p:nvPr/>
            </p:nvSpPr>
            <p:spPr>
              <a:xfrm>
                <a:off x="1297310" y="3610648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Sink: OneLake</a:t>
                </a:r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2099D49-5EC0-BA0F-563C-FFB0F18612E0}"/>
                </a:ext>
              </a:extLst>
            </p:cNvPr>
            <p:cNvSpPr/>
            <p:nvPr/>
          </p:nvSpPr>
          <p:spPr>
            <a:xfrm>
              <a:off x="-6979" y="-4739"/>
              <a:ext cx="12259304" cy="164597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ADF0171-9195-391F-8025-843B2673B8EC}"/>
                </a:ext>
              </a:extLst>
            </p:cNvPr>
            <p:cNvGrpSpPr/>
            <p:nvPr/>
          </p:nvGrpSpPr>
          <p:grpSpPr>
            <a:xfrm>
              <a:off x="244305" y="176354"/>
              <a:ext cx="11822358" cy="1344255"/>
              <a:chOff x="474595" y="3662397"/>
              <a:chExt cx="11822358" cy="134425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C6E102D-F966-9737-9080-1830D46D8290}"/>
                  </a:ext>
                </a:extLst>
              </p:cNvPr>
              <p:cNvSpPr txBox="1"/>
              <p:nvPr/>
            </p:nvSpPr>
            <p:spPr>
              <a:xfrm>
                <a:off x="474595" y="3662397"/>
                <a:ext cx="11822358" cy="73866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Flushing </a:t>
                </a:r>
                <a:r>
                  <a:rPr lang="en-GB" sz="42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27+GB/min</a:t>
                </a:r>
                <a:r>
                  <a:rPr lang="en-GB" sz="4200" spc="-143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from Event Hub to Delta Lake</a:t>
                </a:r>
                <a:endParaRPr lang="en-GB" sz="4200" spc="-143" dirty="0">
                  <a:solidFill>
                    <a:srgbClr val="4EE4FD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074B6C-BFD5-E544-93A6-00292E5585B6}"/>
                  </a:ext>
                </a:extLst>
              </p:cNvPr>
              <p:cNvSpPr txBox="1"/>
              <p:nvPr/>
            </p:nvSpPr>
            <p:spPr>
              <a:xfrm>
                <a:off x="4006711" y="4298766"/>
                <a:ext cx="4245506" cy="7078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40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with </a:t>
                </a:r>
                <a:r>
                  <a:rPr lang="en-GB" sz="36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delta-dotnet</a:t>
                </a:r>
                <a:endParaRPr lang="en-GB" sz="3600" spc="-143" dirty="0">
                  <a:gradFill>
                    <a:gsLst>
                      <a:gs pos="0">
                        <a:srgbClr val="53D2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Cascadia Code" panose="020B0609020000020004" pitchFamily="49" charset="0"/>
                  <a:ea typeface="Segoe UI Black" panose="020B0A02040204020203" pitchFamily="34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146A1B-29A2-5F08-E83A-64D252C727ED}"/>
                </a:ext>
              </a:extLst>
            </p:cNvPr>
            <p:cNvGrpSpPr/>
            <p:nvPr/>
          </p:nvGrpSpPr>
          <p:grpSpPr>
            <a:xfrm>
              <a:off x="10201536" y="5349866"/>
              <a:ext cx="1971666" cy="586522"/>
              <a:chOff x="259080" y="183393"/>
              <a:chExt cx="1971666" cy="586522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6DAEB33-7241-08D1-FF98-96DDB538D4D2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1666" cy="464820"/>
              </a:xfrm>
              <a:prstGeom prst="roundRect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083A05F-B33B-AD27-69C1-757938A2C834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1893788" cy="586522"/>
                <a:chOff x="336958" y="183393"/>
                <a:chExt cx="1893788" cy="586522"/>
              </a:xfrm>
            </p:grpSpPr>
            <p:sp>
              <p:nvSpPr>
                <p:cNvPr id="189" name="Title 3">
                  <a:extLst>
                    <a:ext uri="{FF2B5EF4-FFF2-40B4-BE49-F238E27FC236}">
                      <a16:creationId xmlns:a16="http://schemas.microsoft.com/office/drawing/2014/main" id="{C68C84CC-7D34-87E9-E8A7-651E5CDC5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514479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848BCC3-1BD1-3503-BC8D-449D66EF65C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D0B706E-F94B-E6E4-577D-C1C529F67BB1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24" name="Picture 1023">
                    <a:extLst>
                      <a:ext uri="{FF2B5EF4-FFF2-40B4-BE49-F238E27FC236}">
                        <a16:creationId xmlns:a16="http://schemas.microsoft.com/office/drawing/2014/main" id="{23F42484-6B50-3FDD-F062-93781B1FAE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pic>
          <p:nvPicPr>
            <p:cNvPr id="1025" name="Picture 102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6AD1F60A-4CC9-955E-1F7A-78CBC370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2556">
              <a:off x="5331195" y="3488512"/>
              <a:ext cx="431080" cy="4181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E3821B-4F76-0BC3-3FCE-82023A8B711B}"/>
                </a:ext>
              </a:extLst>
            </p:cNvPr>
            <p:cNvGrpSpPr/>
            <p:nvPr/>
          </p:nvGrpSpPr>
          <p:grpSpPr>
            <a:xfrm>
              <a:off x="1132367" y="1380527"/>
              <a:ext cx="2264798" cy="1170554"/>
              <a:chOff x="990646" y="1613576"/>
              <a:chExt cx="2264798" cy="117055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4768A26-F940-8CF7-9BDE-546D1727CE4F}"/>
                  </a:ext>
                </a:extLst>
              </p:cNvPr>
              <p:cNvSpPr/>
              <p:nvPr/>
            </p:nvSpPr>
            <p:spPr>
              <a:xfrm>
                <a:off x="990646" y="1613576"/>
                <a:ext cx="1987323" cy="1170554"/>
              </a:xfrm>
              <a:prstGeom prst="roundRect">
                <a:avLst>
                  <a:gd name="adj" fmla="val 5935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46" name="Picture 22" descr="Kubernetes CLI Tricks">
                <a:extLst>
                  <a:ext uri="{FF2B5EF4-FFF2-40B4-BE49-F238E27FC236}">
                    <a16:creationId xmlns:a16="http://schemas.microsoft.com/office/drawing/2014/main" id="{2C44DAAC-55C0-BC68-9E53-ECB78B080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88" y="1879969"/>
                <a:ext cx="982372" cy="85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BFB51E-68BD-8E43-F1DC-A3182A6977B5}"/>
                  </a:ext>
                </a:extLst>
              </p:cNvPr>
              <p:cNvSpPr txBox="1"/>
              <p:nvPr/>
            </p:nvSpPr>
            <p:spPr>
              <a:xfrm>
                <a:off x="1120558" y="1675370"/>
                <a:ext cx="21348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Bin PACKED hosting 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7F59237-7222-D44F-FFAE-7F6D26E53A7A}"/>
                </a:ext>
              </a:extLst>
            </p:cNvPr>
            <p:cNvGrpSpPr/>
            <p:nvPr/>
          </p:nvGrpSpPr>
          <p:grpSpPr>
            <a:xfrm>
              <a:off x="134566" y="2613777"/>
              <a:ext cx="1579853" cy="2420511"/>
              <a:chOff x="134566" y="2613777"/>
              <a:chExt cx="1579853" cy="2420511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08663FB-6185-C820-FBE0-8BC8DDE8A767}"/>
                  </a:ext>
                </a:extLst>
              </p:cNvPr>
              <p:cNvGrpSpPr/>
              <p:nvPr/>
            </p:nvGrpSpPr>
            <p:grpSpPr>
              <a:xfrm>
                <a:off x="507126" y="2991086"/>
                <a:ext cx="853943" cy="1557337"/>
                <a:chOff x="341913" y="2978912"/>
                <a:chExt cx="853943" cy="155733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4C8D11E-2E56-8298-0176-D3529B8B2ECD}"/>
                    </a:ext>
                  </a:extLst>
                </p:cNvPr>
                <p:cNvGrpSpPr/>
                <p:nvPr/>
              </p:nvGrpSpPr>
              <p:grpSpPr>
                <a:xfrm rot="18190626">
                  <a:off x="-9784" y="3330609"/>
                  <a:ext cx="1557337" cy="853943"/>
                  <a:chOff x="-2536891" y="2999581"/>
                  <a:chExt cx="1557337" cy="853943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9B9435A0-FC25-A031-642E-B45148550286}"/>
                      </a:ext>
                    </a:extLst>
                  </p:cNvPr>
                  <p:cNvSpPr/>
                  <p:nvPr/>
                </p:nvSpPr>
                <p:spPr>
                  <a:xfrm>
                    <a:off x="-2530094" y="2999581"/>
                    <a:ext cx="1463295" cy="853943"/>
                  </a:xfrm>
                  <a:prstGeom prst="roundRect">
                    <a:avLst/>
                  </a:prstGeom>
                  <a:solidFill>
                    <a:schemeClr val="tx1">
                      <a:alpha val="66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E1E9BEB-088A-A0F3-3B79-5D4547CDE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2536891" y="3056265"/>
                    <a:ext cx="1557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rPr>
                      <a:t>Autoscaling with</a:t>
                    </a:r>
                  </a:p>
                </p:txBody>
              </p:sp>
            </p:grpSp>
            <p:pic>
              <p:nvPicPr>
                <p:cNvPr id="1044" name="Picture 20" descr="Setting up KEDA and running a first application – NillsF blog">
                  <a:extLst>
                    <a:ext uri="{FF2B5EF4-FFF2-40B4-BE49-F238E27FC236}">
                      <a16:creationId xmlns:a16="http://schemas.microsoft.com/office/drawing/2014/main" id="{5DD4B61B-F540-60AE-17D2-2305E0C32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235597">
                  <a:off x="277186" y="3540670"/>
                  <a:ext cx="1158378" cy="56992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4" name="Arrow: Right 153">
                <a:extLst>
                  <a:ext uri="{FF2B5EF4-FFF2-40B4-BE49-F238E27FC236}">
                    <a16:creationId xmlns:a16="http://schemas.microsoft.com/office/drawing/2014/main" id="{C75A09C6-59B7-8000-B592-F7A043195FE6}"/>
                  </a:ext>
                </a:extLst>
              </p:cNvPr>
              <p:cNvSpPr/>
              <p:nvPr/>
            </p:nvSpPr>
            <p:spPr>
              <a:xfrm rot="7286626">
                <a:off x="17198" y="4488342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Arrow: Right 154">
                <a:extLst>
                  <a:ext uri="{FF2B5EF4-FFF2-40B4-BE49-F238E27FC236}">
                    <a16:creationId xmlns:a16="http://schemas.microsoft.com/office/drawing/2014/main" id="{364457BF-7BC9-F89B-BDC4-CDEEDD7101FB}"/>
                  </a:ext>
                </a:extLst>
              </p:cNvPr>
              <p:cNvSpPr/>
              <p:nvPr/>
            </p:nvSpPr>
            <p:spPr>
              <a:xfrm rot="18346956">
                <a:off x="1168474" y="2731145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3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367A-9C35-1792-825F-2A57E67A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AAA6E014-E8D4-2088-C481-6426D182E5D0}"/>
              </a:ext>
            </a:extLst>
          </p:cNvPr>
          <p:cNvGrpSpPr/>
          <p:nvPr/>
        </p:nvGrpSpPr>
        <p:grpSpPr>
          <a:xfrm>
            <a:off x="0" y="0"/>
            <a:ext cx="12252325" cy="5999163"/>
            <a:chOff x="0" y="0"/>
            <a:chExt cx="12252325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58DC28-A0A7-7B0C-56B2-838C139E5517}"/>
                </a:ext>
              </a:extLst>
            </p:cNvPr>
            <p:cNvSpPr/>
            <p:nvPr/>
          </p:nvSpPr>
          <p:spPr bwMode="auto">
            <a:xfrm>
              <a:off x="0" y="0"/>
              <a:ext cx="12252325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26" name="Picture 1225">
              <a:extLst>
                <a:ext uri="{FF2B5EF4-FFF2-40B4-BE49-F238E27FC236}">
                  <a16:creationId xmlns:a16="http://schemas.microsoft.com/office/drawing/2014/main" id="{88CF8B50-4D4F-8EC2-F808-4909F9BB7030}"/>
                </a:ext>
              </a:extLst>
            </p:cNvPr>
            <p:cNvPicPr>
              <a:picLocks noChangeAspect="1"/>
            </p:cNvPicPr>
            <p:nvPr/>
          </p:nvPicPr>
          <p:blipFill>
            <a:blip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271077" y="618069"/>
              <a:ext cx="11535932" cy="3797299"/>
            </a:xfrm>
            <a:prstGeom prst="rect">
              <a:avLst/>
            </a:prstGeom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7D3B70B0-5999-BAD3-A1B2-25A60DDAE21A}"/>
                </a:ext>
              </a:extLst>
            </p:cNvPr>
            <p:cNvSpPr txBox="1"/>
            <p:nvPr/>
          </p:nvSpPr>
          <p:spPr>
            <a:xfrm>
              <a:off x="1" y="4744820"/>
              <a:ext cx="1225232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400">
                  <a:solidFill>
                    <a:srgbClr val="000000"/>
                  </a:solidFill>
                  <a:latin typeface="Segoe UI Semibold"/>
                </a:rPr>
                <a:t>How to deeply instrument all nodes in a Spark Cluster with OpenTelemetry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7BAE3D8D-BE6D-A720-D898-C26D8D3DDA68}"/>
                </a:ext>
              </a:extLst>
            </p:cNvPr>
            <p:cNvSpPr txBox="1"/>
            <p:nvPr/>
          </p:nvSpPr>
          <p:spPr>
            <a:xfrm>
              <a:off x="4496787" y="5227205"/>
              <a:ext cx="5832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2000">
                  <a:solidFill>
                    <a:srgbClr val="000000"/>
                  </a:solidFill>
                  <a:latin typeface="Segoe UI"/>
                </a:rPr>
                <a:t>(feat. Real-time </a:t>
              </a:r>
              <a:r>
                <a:rPr lang="en-CA" sz="2000">
                  <a:gradFill>
                    <a:gsLst>
                      <a:gs pos="0">
                        <a:srgbClr val="DB9B0F"/>
                      </a:gs>
                      <a:gs pos="100000">
                        <a:schemeClr val="accent4"/>
                      </a:gs>
                    </a:gsLst>
                    <a:lin ang="18900000" scaled="1"/>
                  </a:gradFill>
                  <a:effectLst>
                    <a:glow rad="50800">
                      <a:srgbClr val="DB9B0F">
                        <a:alpha val="5000"/>
                      </a:srgb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</a:t>
              </a:r>
              <a:r>
                <a:rPr lang="en-CA" sz="2000">
                  <a:solidFill>
                    <a:srgbClr val="000000"/>
                  </a:solidFill>
                  <a:latin typeface="Segoe UI"/>
                </a:rPr>
                <a:t>report)</a:t>
              </a:r>
              <a:endParaRPr lang="en-CA" sz="2000" dirty="0" err="1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9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3857-904F-51B8-25C5-41471A2E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DBFF9-E3AA-B01D-C54F-EC056EBCB7FD}"/>
              </a:ext>
            </a:extLst>
          </p:cNvPr>
          <p:cNvGrpSpPr/>
          <p:nvPr/>
        </p:nvGrpSpPr>
        <p:grpSpPr>
          <a:xfrm>
            <a:off x="126999" y="-57251"/>
            <a:ext cx="11998325" cy="6018161"/>
            <a:chOff x="126999" y="-57251"/>
            <a:chExt cx="11998325" cy="60181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1118F9-AA1B-C4BC-29F1-A16B713A2EF0}"/>
                </a:ext>
              </a:extLst>
            </p:cNvPr>
            <p:cNvGrpSpPr/>
            <p:nvPr/>
          </p:nvGrpSpPr>
          <p:grpSpPr>
            <a:xfrm>
              <a:off x="126999" y="-57251"/>
              <a:ext cx="11998325" cy="6018161"/>
              <a:chOff x="126999" y="-57251"/>
              <a:chExt cx="11998325" cy="60181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486CD1-10A1-2DD2-F937-617E4D33C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521" r="4919" b="8764"/>
              <a:stretch/>
            </p:blipFill>
            <p:spPr>
              <a:xfrm>
                <a:off x="126999" y="-57251"/>
                <a:ext cx="11998324" cy="6018161"/>
              </a:xfrm>
              <a:prstGeom prst="rect">
                <a:avLst/>
              </a:prstGeom>
            </p:spPr>
          </p:pic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C85F9954-9860-C56F-03B9-33663D22D8E3}"/>
                  </a:ext>
                </a:extLst>
              </p:cNvPr>
              <p:cNvSpPr/>
              <p:nvPr/>
            </p:nvSpPr>
            <p:spPr>
              <a:xfrm>
                <a:off x="127000" y="3441501"/>
                <a:ext cx="11998324" cy="1868001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56000">
                    <a:srgbClr val="0F0F10">
                      <a:alpha val="0"/>
                    </a:srgbClr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05D9282-D00E-EAD1-94BA-31977822CF32}"/>
                  </a:ext>
                </a:extLst>
              </p:cNvPr>
              <p:cNvGrpSpPr/>
              <p:nvPr/>
            </p:nvGrpSpPr>
            <p:grpSpPr>
              <a:xfrm>
                <a:off x="571435" y="145140"/>
                <a:ext cx="2242821" cy="586522"/>
                <a:chOff x="259080" y="183393"/>
                <a:chExt cx="2242821" cy="586522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8AFD3DC1-1C16-C7A0-AECB-9010522087C6}"/>
                    </a:ext>
                  </a:extLst>
                </p:cNvPr>
                <p:cNvSpPr/>
                <p:nvPr/>
              </p:nvSpPr>
              <p:spPr>
                <a:xfrm>
                  <a:off x="259080" y="243840"/>
                  <a:ext cx="2162570" cy="464820"/>
                </a:xfrm>
                <a:prstGeom prst="roundRect">
                  <a:avLst/>
                </a:prstGeom>
                <a:solidFill>
                  <a:schemeClr val="bg1">
                    <a:alpha val="14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E2A356C-334E-80F3-E543-9878BA659AD0}"/>
                    </a:ext>
                  </a:extLst>
                </p:cNvPr>
                <p:cNvGrpSpPr/>
                <p:nvPr/>
              </p:nvGrpSpPr>
              <p:grpSpPr>
                <a:xfrm>
                  <a:off x="336958" y="183393"/>
                  <a:ext cx="2164943" cy="586522"/>
                  <a:chOff x="336958" y="183393"/>
                  <a:chExt cx="2164943" cy="586522"/>
                </a:xfrm>
              </p:grpSpPr>
              <p:sp>
                <p:nvSpPr>
                  <p:cNvPr id="17" name="Title 3">
                    <a:extLst>
                      <a:ext uri="{FF2B5EF4-FFF2-40B4-BE49-F238E27FC236}">
                        <a16:creationId xmlns:a16="http://schemas.microsoft.com/office/drawing/2014/main" id="{7472B948-1038-08DE-B75B-7F5D1F1BD0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6267" y="183393"/>
                    <a:ext cx="1785634" cy="58652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0" tIns="0" rIns="0" bIns="0" anchor="ctr">
                    <a:noAutofit/>
                  </a:bodyPr>
                  <a:lstStyle>
                    <a:lvl1pPr algn="l" defTabSz="914355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2800" b="0" i="0" kern="1200" spc="0" baseline="0">
                        <a:solidFill>
                          <a:schemeClr val="accent2"/>
                        </a:solidFill>
                        <a:latin typeface="+mj-lt"/>
                        <a:ea typeface="+mj-ea"/>
                        <a:cs typeface="Century Gothic Regular" charset="0"/>
                      </a:defRPr>
                    </a:lvl1pPr>
                  </a:lstStyle>
                  <a:p>
                    <a:pPr marL="0" marR="0" lvl="0" indent="0" algn="l" defTabSz="914355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-143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scadia Code" panose="020B0609020000020004" pitchFamily="49" charset="0"/>
                        <a:ea typeface="Inter SemiBold" panose="020B0502030000000004" pitchFamily="34" charset="0"/>
                        <a:cs typeface="Cascadia Code" panose="020B0609020000020004" pitchFamily="49" charset="0"/>
                      </a:rPr>
                      <a:t>rakirahman.me</a:t>
                    </a:r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05DF8AF0-EA0F-9D55-F670-391C00F4EAF9}"/>
                      </a:ext>
                    </a:extLst>
                  </p:cNvPr>
                  <p:cNvGrpSpPr/>
                  <p:nvPr/>
                </p:nvGrpSpPr>
                <p:grpSpPr>
                  <a:xfrm>
                    <a:off x="336958" y="313998"/>
                    <a:ext cx="310070" cy="310070"/>
                    <a:chOff x="336958" y="313998"/>
                    <a:chExt cx="310070" cy="310070"/>
                  </a:xfrm>
                </p:grpSpPr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00FB50D9-95C5-5B82-DCFC-71F2296CA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958" y="313998"/>
                      <a:ext cx="310070" cy="3100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9FB03E1F-BEBD-5E85-D8C4-3AB5A90BC3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62920" y="339960"/>
                      <a:ext cx="258147" cy="258147"/>
                    </a:xfrm>
                    <a:prstGeom prst="ellipse">
                      <a:avLst/>
                    </a:prstGeom>
                  </p:spPr>
                </p:pic>
              </p:grp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C2FCDBB2-BD73-D29D-BD03-6D1F56CD2499}"/>
                  </a:ext>
                </a:extLst>
              </p:cNvPr>
              <p:cNvGrpSpPr/>
              <p:nvPr/>
            </p:nvGrpSpPr>
            <p:grpSpPr>
              <a:xfrm>
                <a:off x="4012368" y="3991733"/>
                <a:ext cx="6495290" cy="1084141"/>
                <a:chOff x="3860225" y="4061248"/>
                <a:chExt cx="6495290" cy="1084141"/>
              </a:xfrm>
            </p:grpSpPr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DF34EF13-AF05-C1AB-99E6-8C1005D52FDC}"/>
                    </a:ext>
                  </a:extLst>
                </p:cNvPr>
                <p:cNvSpPr txBox="1"/>
                <p:nvPr/>
              </p:nvSpPr>
              <p:spPr>
                <a:xfrm>
                  <a:off x="5421380" y="4061248"/>
                  <a:ext cx="4934135" cy="64633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36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endParaRPr kumimoji="0" lang="en-GB" sz="40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552F2EF9-6339-45D7-D508-F47A2C8D3BDD}"/>
                    </a:ext>
                  </a:extLst>
                </p:cNvPr>
                <p:cNvSpPr txBox="1"/>
                <p:nvPr/>
              </p:nvSpPr>
              <p:spPr>
                <a:xfrm>
                  <a:off x="3860225" y="4683724"/>
                  <a:ext cx="4245506" cy="461665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with 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srgbClr val="26CDEE"/>
                      </a:solidFill>
                      <a:effectLst/>
                      <a:uLnTx/>
                      <a:uFillTx/>
                      <a:latin typeface="Cascadia Code" panose="020B0609020000020004" pitchFamily="49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otel-arrow </a:t>
                  </a:r>
                  <a:r>
                    <a:rPr lang="en-GB" sz="2400" spc="-143">
                      <a:solidFill>
                        <a:prstClr val="white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s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chema</a:t>
                  </a:r>
                  <a:endParaRPr kumimoji="0" lang="en-GB" sz="24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28" name="Picture 27" descr="A logo of a telemetry company&#10;&#10;AI-generated content may be incorrect.">
                <a:extLst>
                  <a:ext uri="{FF2B5EF4-FFF2-40B4-BE49-F238E27FC236}">
                    <a16:creationId xmlns:a16="http://schemas.microsoft.com/office/drawing/2014/main" id="{3319B3CB-14BE-23DE-A266-1CF766CE2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06" b="27880"/>
              <a:stretch>
                <a:fillRect/>
              </a:stretch>
            </p:blipFill>
            <p:spPr>
              <a:xfrm>
                <a:off x="1936288" y="3448365"/>
                <a:ext cx="3731410" cy="15677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0" name="Picture 26" descr="Delta Lake | Matheus's Wiki">
                <a:extLst>
                  <a:ext uri="{FF2B5EF4-FFF2-40B4-BE49-F238E27FC236}">
                    <a16:creationId xmlns:a16="http://schemas.microsoft.com/office/drawing/2014/main" id="{F43D1333-7C59-7D01-D284-13117F4F9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1740" y="2883691"/>
                <a:ext cx="5403774" cy="270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2F2EF9-6339-45D7-D508-F47A2C8D3BDD}"/>
                  </a:ext>
                </a:extLst>
              </p:cNvPr>
              <p:cNvSpPr txBox="1"/>
              <p:nvPr/>
            </p:nvSpPr>
            <p:spPr>
              <a:xfrm>
                <a:off x="9039225" y="1543993"/>
                <a:ext cx="3086099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otel-arrow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Easy to query </a:t>
                </a:r>
                <a:b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kumimoji="0" lang="en-GB" sz="2400" i="0" u="none" strike="noStrike" kern="1200" cap="none" spc="-143" normalizeH="0" baseline="0" noProof="0">
                    <a:ln>
                      <a:noFill/>
                    </a:ln>
                    <a:solidFill>
                      <a:srgbClr val="A0D7F7"/>
                    </a:solidFill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STAR</a:t>
                </a: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schema</a:t>
                </a:r>
                <a:endParaRPr kumimoji="0" lang="en-GB" sz="2400" b="0" i="0" u="none" strike="noStrike" kern="1200" cap="none" spc="-14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F317FB-C2B9-6BEE-F0EF-4A091EC64CE7}"/>
                  </a:ext>
                </a:extLst>
              </p:cNvPr>
              <p:cNvSpPr txBox="1"/>
              <p:nvPr/>
            </p:nvSpPr>
            <p:spPr>
              <a:xfrm>
                <a:off x="157993" y="1500694"/>
                <a:ext cx="2675372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2400" spc="-143">
                    <a:solidFill>
                      <a:srgbClr val="CD9A3D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otel-json</a:t>
                </a:r>
                <a:r>
                  <a:rPr lang="en-GB" sz="2400" spc="-143">
                    <a:solidFill>
                      <a:srgbClr val="00B0F0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</a:p>
              <a:p>
                <a:pPr lvl="0" algn="ctr">
                  <a:defRPr/>
                </a:pP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One giant </a:t>
                </a:r>
                <a:b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...thing</a:t>
                </a:r>
                <a:endParaRPr lang="en-GB" sz="2400" spc="-143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5223A80-E4F0-0E9E-0EF5-5C3463D198A8}"/>
                  </a:ext>
                </a:extLst>
              </p:cNvPr>
              <p:cNvGrpSpPr/>
              <p:nvPr/>
            </p:nvGrpSpPr>
            <p:grpSpPr>
              <a:xfrm>
                <a:off x="2637013" y="1065128"/>
                <a:ext cx="6763872" cy="2001041"/>
                <a:chOff x="3086992" y="1287507"/>
                <a:chExt cx="6763872" cy="2001041"/>
              </a:xfrm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0FB47AA9-C1BF-B33E-5753-7B0DC29D238D}"/>
                    </a:ext>
                  </a:extLst>
                </p:cNvPr>
                <p:cNvGrpSpPr/>
                <p:nvPr/>
              </p:nvGrpSpPr>
              <p:grpSpPr>
                <a:xfrm>
                  <a:off x="7472455" y="1310466"/>
                  <a:ext cx="2378409" cy="1978082"/>
                  <a:chOff x="5584016" y="1911718"/>
                  <a:chExt cx="2378409" cy="1978082"/>
                </a:xfrm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D2A14959-74BE-9C9A-F04C-F94EED92EF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16012" y="2132106"/>
                    <a:ext cx="545435" cy="5454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0" cap="flat" cmpd="sng" algn="ctr">
                    <a:solidFill>
                      <a:srgbClr val="00ADD4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27" name="Graphic 1026">
                    <a:extLst>
                      <a:ext uri="{FF2B5EF4-FFF2-40B4-BE49-F238E27FC236}">
                        <a16:creationId xmlns:a16="http://schemas.microsoft.com/office/drawing/2014/main" id="{0A886196-A088-B22C-628E-3D6348B479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5584016" y="1911718"/>
                    <a:ext cx="2378409" cy="1978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3CE2FA13-3574-4C24-0F02-3C62292DAC6B}"/>
                    </a:ext>
                  </a:extLst>
                </p:cNvPr>
                <p:cNvGrpSpPr/>
                <p:nvPr/>
              </p:nvGrpSpPr>
              <p:grpSpPr>
                <a:xfrm>
                  <a:off x="3086992" y="1287507"/>
                  <a:ext cx="1997432" cy="1997432"/>
                  <a:chOff x="1524514" y="2009409"/>
                  <a:chExt cx="1997432" cy="199743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AF583A4-2673-439D-BBDF-4E06C21D8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24514" y="2009409"/>
                    <a:ext cx="1997432" cy="199743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212124"/>
                      </a:gs>
                      <a:gs pos="74000">
                        <a:srgbClr val="212124"/>
                      </a:gs>
                      <a:gs pos="83000">
                        <a:srgbClr val="212124"/>
                      </a:gs>
                      <a:gs pos="100000">
                        <a:schemeClr val="tx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50800" cap="flat" cmpd="sng" algn="ctr">
                    <a:solidFill>
                      <a:schemeClr val="bg2">
                        <a:lumMod val="9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BEA099E7-0E8C-6BDD-CDE0-0AED3B217B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43549" y="2328444"/>
                    <a:ext cx="1359360" cy="1359360"/>
                  </a:xfrm>
                  <a:prstGeom prst="ellipse">
                    <a:avLst/>
                  </a:prstGeom>
                  <a:solidFill>
                    <a:srgbClr val="212124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68743A9-6B87-D1A3-BBF1-541782293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4424" y="2480190"/>
                  <a:ext cx="2554626" cy="0"/>
                </a:xfrm>
                <a:prstGeom prst="line">
                  <a:avLst/>
                </a:prstGeom>
                <a:noFill/>
                <a:ln w="63500" cap="flat" cmpd="sng" algn="ctr">
                  <a:gradFill>
                    <a:gsLst>
                      <a:gs pos="0">
                        <a:srgbClr val="177E71"/>
                      </a:gs>
                      <a:gs pos="100000">
                        <a:srgbClr val="96E89E"/>
                      </a:gs>
                    </a:gsLst>
                    <a:lin ang="0" scaled="0"/>
                  </a:gradFill>
                  <a:prstDash val="solid"/>
                  <a:headEnd type="none" w="lg" len="med"/>
                  <a:tailEnd type="none" w="lg" len="me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cxn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03DD796-D049-8305-738F-4F6B656E6048}"/>
                    </a:ext>
                  </a:extLst>
                </p:cNvPr>
                <p:cNvGrpSpPr/>
                <p:nvPr/>
              </p:nvGrpSpPr>
              <p:grpSpPr>
                <a:xfrm>
                  <a:off x="5961291" y="2188319"/>
                  <a:ext cx="583742" cy="583742"/>
                  <a:chOff x="5093744" y="1397308"/>
                  <a:chExt cx="583742" cy="583742"/>
                </a:xfrm>
              </p:grpSpPr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4F4DB73-A886-BECD-EEC7-D080E6D866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93744" y="1397308"/>
                    <a:ext cx="583742" cy="58374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4925" cap="flat" cmpd="sng" algn="ctr">
                    <a:gradFill>
                      <a:gsLst>
                        <a:gs pos="0">
                          <a:srgbClr val="96E89E"/>
                        </a:gs>
                        <a:gs pos="100000">
                          <a:srgbClr val="0B5A54"/>
                        </a:gs>
                      </a:gsLst>
                      <a:lin ang="5400000" scaled="1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32" name="Picture 8" descr="All Microsoft Fabric icons for diagramming - Sam Debruyn">
                    <a:extLst>
                      <a:ext uri="{FF2B5EF4-FFF2-40B4-BE49-F238E27FC236}">
                        <a16:creationId xmlns:a16="http://schemas.microsoft.com/office/drawing/2014/main" id="{F1832A57-CB12-2A05-514A-CDF866E88F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90191" y="1468432"/>
                    <a:ext cx="444432" cy="4444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" name="Picture 4" descr="Spaghetti on Transparent Background 45654340 PNG">
                  <a:extLst>
                    <a:ext uri="{FF2B5EF4-FFF2-40B4-BE49-F238E27FC236}">
                      <a16:creationId xmlns:a16="http://schemas.microsoft.com/office/drawing/2014/main" id="{54AD5BFC-6E5B-E601-7CBD-2635AC455B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7072" y="1414272"/>
                  <a:ext cx="1674668" cy="1674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B86A86-B9B9-A92E-34B7-AF2DCACF2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56461" y="2188319"/>
                  <a:ext cx="576604" cy="506545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4725737-374D-97BF-7044-FC2B971AD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8751" y="2211630"/>
                  <a:ext cx="491450" cy="459922"/>
                </a:xfrm>
                <a:prstGeom prst="rect">
                  <a:avLst/>
                </a:prstGeom>
              </p:spPr>
            </p:pic>
            <p:sp>
              <p:nvSpPr>
                <p:cNvPr id="23" name="AutoShape 16" descr="Open Telemetry Logo PNG Vectors Free Download">
                  <a:extLst>
                    <a:ext uri="{FF2B5EF4-FFF2-40B4-BE49-F238E27FC236}">
                      <a16:creationId xmlns:a16="http://schemas.microsoft.com/office/drawing/2014/main" id="{0643A2A8-AF44-4509-94E0-831CE5DE775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00763" y="2808135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A14959-74BE-9C9A-F04C-F94EED92EFAA}"/>
                </a:ext>
              </a:extLst>
            </p:cNvPr>
            <p:cNvSpPr/>
            <p:nvPr/>
          </p:nvSpPr>
          <p:spPr bwMode="auto">
            <a:xfrm>
              <a:off x="8654472" y="1308475"/>
              <a:ext cx="545435" cy="545435"/>
            </a:xfrm>
            <a:prstGeom prst="ellipse">
              <a:avLst/>
            </a:prstGeom>
            <a:solidFill>
              <a:srgbClr val="FFFFFF"/>
            </a:solidFill>
            <a:ln w="31750" cap="flat" cmpd="sng" algn="ctr">
              <a:solidFill>
                <a:srgbClr val="00AD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14" descr="Delta Lake Introduction with Examples [ using Pyspark ] | by Ansab Iqbal |  Medium">
              <a:extLst>
                <a:ext uri="{FF2B5EF4-FFF2-40B4-BE49-F238E27FC236}">
                  <a16:creationId xmlns:a16="http://schemas.microsoft.com/office/drawing/2014/main" id="{B84CFCB2-000D-8CCD-048C-576C8C789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010" y="1350796"/>
              <a:ext cx="398357" cy="38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8653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14C3-F8F1-A4EF-5C98-06C90748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68969E08-00BC-F84F-AA25-791BA0E38C9E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F57DDFC-3EF5-FB71-4618-345B58A5C420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F95A1995-270A-CEA7-A477-6BC8B8A836AE}"/>
                </a:ext>
              </a:extLst>
            </p:cNvPr>
            <p:cNvSpPr txBox="1"/>
            <p:nvPr/>
          </p:nvSpPr>
          <p:spPr>
            <a:xfrm>
              <a:off x="1" y="4744820"/>
              <a:ext cx="1225232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setup a secured tunnel from your local machine to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FF3922"/>
                  </a:solidFill>
                  <a:latin typeface="Segoe UI Semibold"/>
                </a:rPr>
                <a:t>Databricks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0078D4"/>
                  </a:solidFill>
                  <a:latin typeface="Segoe UI Semibold"/>
                </a:rPr>
                <a:t>Synapse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or anywhere else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pic>
          <p:nvPicPr>
            <p:cNvPr id="1270" name="Picture 1269">
              <a:extLst>
                <a:ext uri="{FF2B5EF4-FFF2-40B4-BE49-F238E27FC236}">
                  <a16:creationId xmlns:a16="http://schemas.microsoft.com/office/drawing/2014/main" id="{2B80D746-D59F-5A41-1B1F-DE1DD8D2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5532" y="707742"/>
              <a:ext cx="7295922" cy="364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96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2350-7799-AB61-FABE-99284B1A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5CF35980-0410-99CC-2C9A-A48AB01A4F0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43CFA16-CB24-17C1-D66E-4FDA9B429942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A81DDEB6-8093-DCBC-A42F-D63A33702CD8}"/>
                </a:ext>
              </a:extLst>
            </p:cNvPr>
            <p:cNvSpPr txBox="1"/>
            <p:nvPr/>
          </p:nvSpPr>
          <p:spPr>
            <a:xfrm>
              <a:off x="1" y="4744820"/>
              <a:ext cx="12252324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securedly setup CICD automation on </a:t>
              </a: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when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EE0000"/>
                  </a:solidFill>
                  <a:latin typeface="Segoe UI Semibold"/>
                </a:rPr>
                <a:t>Service principal usage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is disabled on the tenant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E3DDF8-B9DC-B8AA-C372-9CA1E43ACDDF}"/>
              </a:ext>
            </a:extLst>
          </p:cNvPr>
          <p:cNvGrpSpPr/>
          <p:nvPr/>
        </p:nvGrpSpPr>
        <p:grpSpPr>
          <a:xfrm>
            <a:off x="1327091" y="388634"/>
            <a:ext cx="9315525" cy="4140234"/>
            <a:chOff x="1327091" y="388634"/>
            <a:chExt cx="9315525" cy="41402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191625-B803-DF4F-942A-783F1912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184" b="2187"/>
            <a:stretch>
              <a:fillRect/>
            </a:stretch>
          </p:blipFill>
          <p:spPr>
            <a:xfrm>
              <a:off x="1327091" y="388634"/>
              <a:ext cx="9315525" cy="41402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6601A5-7512-7075-5BB4-08F5DD67E4AB}"/>
                </a:ext>
              </a:extLst>
            </p:cNvPr>
            <p:cNvGrpSpPr/>
            <p:nvPr/>
          </p:nvGrpSpPr>
          <p:grpSpPr>
            <a:xfrm>
              <a:off x="4278410" y="2811960"/>
              <a:ext cx="2855880" cy="906120"/>
              <a:chOff x="4278410" y="2811960"/>
              <a:chExt cx="2855880" cy="90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14:cNvPr>
                  <p14:cNvContentPartPr/>
                  <p14:nvPr/>
                </p14:nvContentPartPr>
                <p14:xfrm>
                  <a:off x="4320170" y="2811960"/>
                  <a:ext cx="2165400" cy="5803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311530" y="2802960"/>
                    <a:ext cx="2183040" cy="59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14:cNvPr>
                  <p14:cNvContentPartPr/>
                  <p14:nvPr/>
                </p14:nvContentPartPr>
                <p14:xfrm>
                  <a:off x="4278410" y="3418920"/>
                  <a:ext cx="335160" cy="2991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269770" y="3409920"/>
                    <a:ext cx="35280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14:cNvPr>
                  <p14:cNvContentPartPr/>
                  <p14:nvPr/>
                </p14:nvContentPartPr>
                <p14:xfrm>
                  <a:off x="6624530" y="3368160"/>
                  <a:ext cx="509760" cy="333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615890" y="3359160"/>
                    <a:ext cx="527400" cy="35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14:cNvPr>
                  <p14:cNvContentPartPr/>
                  <p14:nvPr/>
                </p14:nvContentPartPr>
                <p14:xfrm>
                  <a:off x="6654770" y="3362040"/>
                  <a:ext cx="138240" cy="1818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645770" y="3353400"/>
                    <a:ext cx="155880" cy="199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F9A599-4C6E-1FC5-AE70-105145C264D0}"/>
                </a:ext>
              </a:extLst>
            </p:cNvPr>
            <p:cNvGrpSpPr/>
            <p:nvPr/>
          </p:nvGrpSpPr>
          <p:grpSpPr>
            <a:xfrm>
              <a:off x="6463250" y="2424240"/>
              <a:ext cx="453240" cy="363240"/>
              <a:chOff x="6463250" y="2424240"/>
              <a:chExt cx="45324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14:cNvPr>
                  <p14:cNvContentPartPr/>
                  <p14:nvPr/>
                </p14:nvContentPartPr>
                <p14:xfrm>
                  <a:off x="6512930" y="2424240"/>
                  <a:ext cx="403560" cy="3276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03930" y="2415240"/>
                    <a:ext cx="42120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14:cNvPr>
                  <p14:cNvContentPartPr/>
                  <p14:nvPr/>
                </p14:nvContentPartPr>
                <p14:xfrm>
                  <a:off x="6463250" y="2639520"/>
                  <a:ext cx="147600" cy="1479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454250" y="2630520"/>
                    <a:ext cx="165240" cy="165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14:cNvPr>
                <p14:cNvContentPartPr/>
                <p14:nvPr/>
              </p14:nvContentPartPr>
              <p14:xfrm>
                <a:off x="4088690" y="2329200"/>
                <a:ext cx="406800" cy="39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9682" y="2320200"/>
                  <a:ext cx="424456" cy="41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9945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714E-1FA8-25E6-7DD0-E2495E34D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2A78695B-EA02-55DD-DD3B-964FD2413B3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grpSp>
          <p:nvGrpSpPr>
            <p:cNvPr id="1271" name="Group 1270">
              <a:extLst>
                <a:ext uri="{FF2B5EF4-FFF2-40B4-BE49-F238E27FC236}">
                  <a16:creationId xmlns:a16="http://schemas.microsoft.com/office/drawing/2014/main" id="{4E644B19-04D1-EA86-5071-41039FA7F577}"/>
                </a:ext>
              </a:extLst>
            </p:cNvPr>
            <p:cNvGrpSpPr/>
            <p:nvPr/>
          </p:nvGrpSpPr>
          <p:grpSpPr>
            <a:xfrm>
              <a:off x="-27970" y="-1"/>
              <a:ext cx="12280295" cy="5999163"/>
              <a:chOff x="-27970" y="-1"/>
              <a:chExt cx="12280295" cy="599916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4DE6576-0A09-24AD-B077-18EDAB4B34C2}"/>
                  </a:ext>
                </a:extLst>
              </p:cNvPr>
              <p:cNvSpPr/>
              <p:nvPr/>
            </p:nvSpPr>
            <p:spPr bwMode="auto">
              <a:xfrm>
                <a:off x="-27970" y="-1"/>
                <a:ext cx="12280294" cy="5999163"/>
              </a:xfrm>
              <a:prstGeom prst="rect">
                <a:avLst/>
              </a:prstGeom>
              <a:gradFill>
                <a:gsLst>
                  <a:gs pos="0">
                    <a:srgbClr val="F7FDFD"/>
                  </a:gs>
                  <a:gs pos="100000">
                    <a:srgbClr val="EEEEF5"/>
                  </a:gs>
                </a:gsLst>
                <a:lin ang="18900000" scaled="1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6" name="TextBox 1235">
                <a:extLst>
                  <a:ext uri="{FF2B5EF4-FFF2-40B4-BE49-F238E27FC236}">
                    <a16:creationId xmlns:a16="http://schemas.microsoft.com/office/drawing/2014/main" id="{5F458D40-20D2-7521-0C5D-2FDB5E0FC457}"/>
                  </a:ext>
                </a:extLst>
              </p:cNvPr>
              <p:cNvSpPr txBox="1"/>
              <p:nvPr/>
            </p:nvSpPr>
            <p:spPr>
              <a:xfrm>
                <a:off x="1" y="4744820"/>
                <a:ext cx="1225232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1D8C79"/>
                    </a:solidFill>
                    <a:latin typeface="Segoe UI Semibold"/>
                  </a:rPr>
                  <a:t>Fabric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 Open Mirroring is really fast, </a:t>
                </a:r>
                <a:b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</a:b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and free (</a:t>
                </a:r>
                <a:r>
                  <a:rPr lang="en-US" sz="2400" i="1" dirty="0">
                    <a:solidFill>
                      <a:srgbClr val="000000"/>
                    </a:solidFill>
                    <a:latin typeface="Segoe UI Semibold"/>
                  </a:rPr>
                  <a:t>really!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)</a:t>
                </a:r>
                <a:endParaRPr lang="en-CA" sz="2400" dirty="0" err="1">
                  <a:solidFill>
                    <a:srgbClr val="000000"/>
                  </a:solidFill>
                  <a:latin typeface="Segoe UI Semibold"/>
                </a:endParaRPr>
              </a:p>
            </p:txBody>
          </p:sp>
        </p:grp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1B94C424-DC0B-BD3D-B85F-528B0E8F6BC5}"/>
                </a:ext>
              </a:extLst>
            </p:cNvPr>
            <p:cNvSpPr/>
            <p:nvPr/>
          </p:nvSpPr>
          <p:spPr bwMode="auto">
            <a:xfrm>
              <a:off x="342900" y="400050"/>
              <a:ext cx="10544175" cy="4205878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9" name="Rectangle: Rounded Corners 1228">
              <a:extLst>
                <a:ext uri="{FF2B5EF4-FFF2-40B4-BE49-F238E27FC236}">
                  <a16:creationId xmlns:a16="http://schemas.microsoft.com/office/drawing/2014/main" id="{F9206ED2-8A9E-0B01-F74C-C24B8AE6A7EF}"/>
                </a:ext>
              </a:extLst>
            </p:cNvPr>
            <p:cNvSpPr/>
            <p:nvPr/>
          </p:nvSpPr>
          <p:spPr bwMode="auto">
            <a:xfrm>
              <a:off x="549519" y="1240779"/>
              <a:ext cx="2625481" cy="1526768"/>
            </a:xfrm>
            <a:prstGeom prst="roundRect">
              <a:avLst>
                <a:gd name="adj" fmla="val 1988"/>
              </a:avLst>
            </a:prstGeom>
            <a:solidFill>
              <a:srgbClr val="E1ECEA"/>
            </a:solidFill>
            <a:ln w="4445" cap="flat" cmpd="sng" algn="ctr">
              <a:solidFill>
                <a:srgbClr val="CAE4E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0" name="Rectangle: Rounded Corners 1229">
              <a:extLst>
                <a:ext uri="{FF2B5EF4-FFF2-40B4-BE49-F238E27FC236}">
                  <a16:creationId xmlns:a16="http://schemas.microsoft.com/office/drawing/2014/main" id="{6C5B1DF6-CE4E-3EB4-C83B-81C4C1397BDD}"/>
                </a:ext>
              </a:extLst>
            </p:cNvPr>
            <p:cNvSpPr/>
            <p:nvPr/>
          </p:nvSpPr>
          <p:spPr bwMode="auto">
            <a:xfrm>
              <a:off x="722899" y="1495346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1" name="Rectangle: Rounded Corners 1230">
              <a:extLst>
                <a:ext uri="{FF2B5EF4-FFF2-40B4-BE49-F238E27FC236}">
                  <a16:creationId xmlns:a16="http://schemas.microsoft.com/office/drawing/2014/main" id="{00D3FF9C-2A17-ABA2-3387-48E31C974DE9}"/>
                </a:ext>
              </a:extLst>
            </p:cNvPr>
            <p:cNvSpPr/>
            <p:nvPr/>
          </p:nvSpPr>
          <p:spPr bwMode="auto">
            <a:xfrm>
              <a:off x="685001" y="1547164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2" name="Rectangle: Rounded Corners 1231">
              <a:extLst>
                <a:ext uri="{FF2B5EF4-FFF2-40B4-BE49-F238E27FC236}">
                  <a16:creationId xmlns:a16="http://schemas.microsoft.com/office/drawing/2014/main" id="{E4AC8E29-E1FF-2096-E9B2-8CB4CB0E658B}"/>
                </a:ext>
              </a:extLst>
            </p:cNvPr>
            <p:cNvSpPr/>
            <p:nvPr/>
          </p:nvSpPr>
          <p:spPr bwMode="auto">
            <a:xfrm>
              <a:off x="645866" y="1596423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3" name="Rectangle: Rounded Corners 1232">
              <a:extLst>
                <a:ext uri="{FF2B5EF4-FFF2-40B4-BE49-F238E27FC236}">
                  <a16:creationId xmlns:a16="http://schemas.microsoft.com/office/drawing/2014/main" id="{7B56B583-FFD0-3E63-66F2-16826853FBEC}"/>
                </a:ext>
              </a:extLst>
            </p:cNvPr>
            <p:cNvSpPr/>
            <p:nvPr/>
          </p:nvSpPr>
          <p:spPr bwMode="auto">
            <a:xfrm>
              <a:off x="721137" y="1694490"/>
              <a:ext cx="2217042" cy="874026"/>
            </a:xfrm>
            <a:prstGeom prst="roundRect">
              <a:avLst>
                <a:gd name="adj" fmla="val 11561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AD0BD6E4-00E3-97AE-C5C1-170F2AD55E63}"/>
                </a:ext>
              </a:extLst>
            </p:cNvPr>
            <p:cNvSpPr txBox="1"/>
            <p:nvPr/>
          </p:nvSpPr>
          <p:spPr>
            <a:xfrm>
              <a:off x="1095067" y="1812311"/>
              <a:ext cx="184311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Benchmarker App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35" name="Picture 2" descr="Download the Python Logo and Icon for Your Projects">
              <a:extLst>
                <a:ext uri="{FF2B5EF4-FFF2-40B4-BE49-F238E27FC236}">
                  <a16:creationId xmlns:a16="http://schemas.microsoft.com/office/drawing/2014/main" id="{248BC051-91F5-CED1-4C24-5810F3BF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640" y="2148694"/>
              <a:ext cx="241405" cy="241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08D780E6-831A-6693-7972-D1566FAE00A4}"/>
                </a:ext>
              </a:extLst>
            </p:cNvPr>
            <p:cNvSpPr txBox="1"/>
            <p:nvPr/>
          </p:nvSpPr>
          <p:spPr>
            <a:xfrm>
              <a:off x="1100043" y="2143878"/>
              <a:ext cx="54201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Multiple-threads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640BC34B-1504-4C1E-1AA6-EAB5C41D74BC}"/>
                </a:ext>
              </a:extLst>
            </p:cNvPr>
            <p:cNvSpPr txBox="1"/>
            <p:nvPr/>
          </p:nvSpPr>
          <p:spPr>
            <a:xfrm>
              <a:off x="2003014" y="2160428"/>
              <a:ext cx="81056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Duck DB 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39" name="TextBox 1238">
              <a:extLst>
                <a:ext uri="{FF2B5EF4-FFF2-40B4-BE49-F238E27FC236}">
                  <a16:creationId xmlns:a16="http://schemas.microsoft.com/office/drawing/2014/main" id="{98E11459-814A-A4F7-CDB0-410AFB989CA3}"/>
                </a:ext>
              </a:extLst>
            </p:cNvPr>
            <p:cNvSpPr txBox="1"/>
            <p:nvPr/>
          </p:nvSpPr>
          <p:spPr>
            <a:xfrm>
              <a:off x="844175" y="1750612"/>
              <a:ext cx="34841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🔥</a:t>
              </a:r>
              <a:endParaRPr kumimoji="0" lang="en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grpSp>
          <p:nvGrpSpPr>
            <p:cNvPr id="1240" name="Group 1239">
              <a:extLst>
                <a:ext uri="{FF2B5EF4-FFF2-40B4-BE49-F238E27FC236}">
                  <a16:creationId xmlns:a16="http://schemas.microsoft.com/office/drawing/2014/main" id="{6CE88B06-FF91-BB6E-373B-3E85CBF1BCAB}"/>
                </a:ext>
              </a:extLst>
            </p:cNvPr>
            <p:cNvGrpSpPr/>
            <p:nvPr/>
          </p:nvGrpSpPr>
          <p:grpSpPr>
            <a:xfrm>
              <a:off x="1639489" y="2113987"/>
              <a:ext cx="363525" cy="333118"/>
              <a:chOff x="1639489" y="2113987"/>
              <a:chExt cx="363525" cy="333118"/>
            </a:xfrm>
          </p:grpSpPr>
          <p:pic>
            <p:nvPicPr>
              <p:cNvPr id="1288" name="Picture 4" descr="Duckdb icon - Free Download PNG &amp; SVG | Streamline">
                <a:extLst>
                  <a:ext uri="{FF2B5EF4-FFF2-40B4-BE49-F238E27FC236}">
                    <a16:creationId xmlns:a16="http://schemas.microsoft.com/office/drawing/2014/main" id="{62C0EFF1-3494-3913-67CF-7EC933D601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489" y="2113987"/>
                <a:ext cx="276112" cy="276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9" name="Picture 8" descr="NuGet Gallery | Parquet.Net 4.23.3">
                <a:extLst>
                  <a:ext uri="{FF2B5EF4-FFF2-40B4-BE49-F238E27FC236}">
                    <a16:creationId xmlns:a16="http://schemas.microsoft.com/office/drawing/2014/main" id="{6F0D044E-8EF2-83CE-8F4B-7C2EB257D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2834" y="2256925"/>
                <a:ext cx="190180" cy="1901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41" name="Rectangle: Rounded Corners 1240">
              <a:extLst>
                <a:ext uri="{FF2B5EF4-FFF2-40B4-BE49-F238E27FC236}">
                  <a16:creationId xmlns:a16="http://schemas.microsoft.com/office/drawing/2014/main" id="{68147ECF-768D-9B10-7AEA-D0D0EFFE7AE9}"/>
                </a:ext>
              </a:extLst>
            </p:cNvPr>
            <p:cNvSpPr/>
            <p:nvPr/>
          </p:nvSpPr>
          <p:spPr bwMode="auto">
            <a:xfrm>
              <a:off x="4088238" y="812688"/>
              <a:ext cx="6396341" cy="1999246"/>
            </a:xfrm>
            <a:prstGeom prst="roundRect">
              <a:avLst>
                <a:gd name="adj" fmla="val 1988"/>
              </a:avLst>
            </a:prstGeom>
            <a:solidFill>
              <a:srgbClr val="E1ECEA"/>
            </a:solidFill>
            <a:ln w="4445" cap="flat" cmpd="sng" algn="ctr">
              <a:solidFill>
                <a:srgbClr val="CAE4E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2" name="Picture 6" descr="Microsoft Fabric | Logopedia | Fandom">
              <a:extLst>
                <a:ext uri="{FF2B5EF4-FFF2-40B4-BE49-F238E27FC236}">
                  <a16:creationId xmlns:a16="http://schemas.microsoft.com/office/drawing/2014/main" id="{AB5844DD-F4FA-1CB3-8CE8-2F48ECBF4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017" y="635730"/>
              <a:ext cx="353914" cy="35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43" name="Group 1242">
              <a:extLst>
                <a:ext uri="{FF2B5EF4-FFF2-40B4-BE49-F238E27FC236}">
                  <a16:creationId xmlns:a16="http://schemas.microsoft.com/office/drawing/2014/main" id="{4351C7E4-CEF9-60B0-0A56-1BB44209321B}"/>
                </a:ext>
              </a:extLst>
            </p:cNvPr>
            <p:cNvGrpSpPr/>
            <p:nvPr/>
          </p:nvGrpSpPr>
          <p:grpSpPr>
            <a:xfrm>
              <a:off x="10276219" y="639262"/>
              <a:ext cx="416719" cy="346848"/>
              <a:chOff x="9411850" y="412771"/>
              <a:chExt cx="416719" cy="346848"/>
            </a:xfrm>
          </p:grpSpPr>
          <p:sp>
            <p:nvSpPr>
              <p:cNvPr id="1286" name="Rectangle: Rounded Corners 1285">
                <a:extLst>
                  <a:ext uri="{FF2B5EF4-FFF2-40B4-BE49-F238E27FC236}">
                    <a16:creationId xmlns:a16="http://schemas.microsoft.com/office/drawing/2014/main" id="{01C1D09A-7536-0170-D800-C2DFA1BA134B}"/>
                  </a:ext>
                </a:extLst>
              </p:cNvPr>
              <p:cNvSpPr/>
              <p:nvPr/>
            </p:nvSpPr>
            <p:spPr bwMode="auto">
              <a:xfrm>
                <a:off x="9411850" y="412771"/>
                <a:ext cx="328613" cy="346848"/>
              </a:xfrm>
              <a:prstGeom prst="roundRect">
                <a:avLst>
                  <a:gd name="adj" fmla="val 10690"/>
                </a:avLst>
              </a:prstGeom>
              <a:gradFill>
                <a:gsLst>
                  <a:gs pos="0">
                    <a:srgbClr val="F7F7F7"/>
                  </a:gs>
                  <a:gs pos="100000">
                    <a:srgbClr val="E4E4E4"/>
                  </a:gs>
                </a:gsLst>
                <a:lin ang="5400000" scaled="1"/>
              </a:gradFill>
              <a:ln w="6350" cap="flat" cmpd="sng" algn="ctr">
                <a:solidFill>
                  <a:srgbClr val="E6E6E6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7" name="TextBox 1286">
                <a:extLst>
                  <a:ext uri="{FF2B5EF4-FFF2-40B4-BE49-F238E27FC236}">
                    <a16:creationId xmlns:a16="http://schemas.microsoft.com/office/drawing/2014/main" id="{D214039C-E76D-F629-0788-CCE540CEFD9A}"/>
                  </a:ext>
                </a:extLst>
              </p:cNvPr>
              <p:cNvSpPr txBox="1"/>
              <p:nvPr/>
            </p:nvSpPr>
            <p:spPr>
              <a:xfrm>
                <a:off x="9478525" y="493195"/>
                <a:ext cx="35004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8544F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F2</a:t>
                </a:r>
                <a:endParaRPr kumimoji="0" lang="en-CA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8544F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1244" name="Rectangle: Rounded Corners 1243">
              <a:extLst>
                <a:ext uri="{FF2B5EF4-FFF2-40B4-BE49-F238E27FC236}">
                  <a16:creationId xmlns:a16="http://schemas.microsoft.com/office/drawing/2014/main" id="{0641F632-EC67-F9A9-733D-73A2DDC5A299}"/>
                </a:ext>
              </a:extLst>
            </p:cNvPr>
            <p:cNvSpPr/>
            <p:nvPr/>
          </p:nvSpPr>
          <p:spPr bwMode="auto">
            <a:xfrm>
              <a:off x="4185332" y="1080932"/>
              <a:ext cx="6164692" cy="1645517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5" name="Rectangle: Rounded Corners 1244">
              <a:extLst>
                <a:ext uri="{FF2B5EF4-FFF2-40B4-BE49-F238E27FC236}">
                  <a16:creationId xmlns:a16="http://schemas.microsoft.com/office/drawing/2014/main" id="{A31A3880-007F-2D32-C097-7F84000E5569}"/>
                </a:ext>
              </a:extLst>
            </p:cNvPr>
            <p:cNvSpPr/>
            <p:nvPr/>
          </p:nvSpPr>
          <p:spPr bwMode="auto">
            <a:xfrm>
              <a:off x="4252611" y="1299268"/>
              <a:ext cx="2378376" cy="1350306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v</a:t>
              </a: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6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05A263B0-5A06-EDA7-7330-90F995598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297" y="1356586"/>
              <a:ext cx="265440" cy="265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7" name="TextBox 1246">
              <a:extLst>
                <a:ext uri="{FF2B5EF4-FFF2-40B4-BE49-F238E27FC236}">
                  <a16:creationId xmlns:a16="http://schemas.microsoft.com/office/drawing/2014/main" id="{0F35460E-016F-5889-B284-CFBBBFF966B8}"/>
                </a:ext>
              </a:extLst>
            </p:cNvPr>
            <p:cNvSpPr txBox="1"/>
            <p:nvPr/>
          </p:nvSpPr>
          <p:spPr>
            <a:xfrm>
              <a:off x="4685468" y="1427750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Files / LandingZone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foo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.schema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table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48" name="Picture 10" descr="All Microsoft Fabric icons for diagramming - Sam Debruyn">
              <a:extLst>
                <a:ext uri="{FF2B5EF4-FFF2-40B4-BE49-F238E27FC236}">
                  <a16:creationId xmlns:a16="http://schemas.microsoft.com/office/drawing/2014/main" id="{ADFCA470-90CE-818D-3092-1B5E9BC7E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221" y="812687"/>
              <a:ext cx="475487" cy="475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9" name="Rectangle: Rounded Corners 1248">
              <a:extLst>
                <a:ext uri="{FF2B5EF4-FFF2-40B4-BE49-F238E27FC236}">
                  <a16:creationId xmlns:a16="http://schemas.microsoft.com/office/drawing/2014/main" id="{7946938C-A7B4-8BDD-609C-8E07DD8E6B5C}"/>
                </a:ext>
              </a:extLst>
            </p:cNvPr>
            <p:cNvSpPr/>
            <p:nvPr/>
          </p:nvSpPr>
          <p:spPr bwMode="auto">
            <a:xfrm>
              <a:off x="8705231" y="129926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2D614719-A1FC-AD64-FFDD-C557BED00104}"/>
                </a:ext>
              </a:extLst>
            </p:cNvPr>
            <p:cNvSpPr txBox="1"/>
            <p:nvPr/>
          </p:nvSpPr>
          <p:spPr>
            <a:xfrm>
              <a:off x="9085448" y="1427750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Tables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foo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table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1" name="Picture 14" descr="Azure Delta Lake - Monte Carlo Data">
              <a:extLst>
                <a:ext uri="{FF2B5EF4-FFF2-40B4-BE49-F238E27FC236}">
                  <a16:creationId xmlns:a16="http://schemas.microsoft.com/office/drawing/2014/main" id="{219E058B-E0DF-0A10-DCE2-F96A4D162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47" y="1393235"/>
              <a:ext cx="201013" cy="194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2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9A23A40F-0CE6-229F-0D5F-CC11AFF90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580" y="1818293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E7DF6F91-EA2B-CC79-5726-00EECE6F8FD1}"/>
                </a:ext>
              </a:extLst>
            </p:cNvPr>
            <p:cNvSpPr txBox="1"/>
            <p:nvPr/>
          </p:nvSpPr>
          <p:spPr>
            <a:xfrm>
              <a:off x="4668626" y="1855897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FilesReadyToDelete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54" name="TextBox 1253">
              <a:extLst>
                <a:ext uri="{FF2B5EF4-FFF2-40B4-BE49-F238E27FC236}">
                  <a16:creationId xmlns:a16="http://schemas.microsoft.com/office/drawing/2014/main" id="{9E72784D-4F8E-685B-0D1D-EA27425570C7}"/>
                </a:ext>
              </a:extLst>
            </p:cNvPr>
            <p:cNvSpPr txBox="1"/>
            <p:nvPr/>
          </p:nvSpPr>
          <p:spPr>
            <a:xfrm>
              <a:off x="4668626" y="209663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metadata.json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5" name="Picture 16" descr="Json file - Free interface icons">
              <a:extLst>
                <a:ext uri="{FF2B5EF4-FFF2-40B4-BE49-F238E27FC236}">
                  <a16:creationId xmlns:a16="http://schemas.microsoft.com/office/drawing/2014/main" id="{C0B9D9AA-9F61-15CE-E6DD-DD2F66340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581" y="2069111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6" name="Picture 8" descr="NuGet Gallery | Parquet.Net 4.23.3">
              <a:extLst>
                <a:ext uri="{FF2B5EF4-FFF2-40B4-BE49-F238E27FC236}">
                  <a16:creationId xmlns:a16="http://schemas.microsoft.com/office/drawing/2014/main" id="{B0ACC257-70E0-1E7D-C5F7-DC0DB6197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168" y="2312847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D56BFD45-D743-AD01-F8F0-489327727306}"/>
                </a:ext>
              </a:extLst>
            </p:cNvPr>
            <p:cNvSpPr txBox="1"/>
            <p:nvPr/>
          </p:nvSpPr>
          <p:spPr>
            <a:xfrm>
              <a:off x="4685467" y="2351973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…parquet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8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2B4D595E-E1DA-580B-13EB-413E231CE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292" y="1663614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" name="TextBox 1258">
              <a:extLst>
                <a:ext uri="{FF2B5EF4-FFF2-40B4-BE49-F238E27FC236}">
                  <a16:creationId xmlns:a16="http://schemas.microsoft.com/office/drawing/2014/main" id="{22C57ACC-4150-FB4A-0C83-4E2395C721FB}"/>
                </a:ext>
              </a:extLst>
            </p:cNvPr>
            <p:cNvSpPr txBox="1"/>
            <p:nvPr/>
          </p:nvSpPr>
          <p:spPr>
            <a:xfrm>
              <a:off x="9087338" y="170121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_change_data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0" name="Picture 8" descr="NuGet Gallery | Parquet.Net 4.23.3">
              <a:extLst>
                <a:ext uri="{FF2B5EF4-FFF2-40B4-BE49-F238E27FC236}">
                  <a16:creationId xmlns:a16="http://schemas.microsoft.com/office/drawing/2014/main" id="{E7A03B9C-B775-AED2-A477-55D6FDDC9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880" y="2250043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1" name="TextBox 1260">
              <a:extLst>
                <a:ext uri="{FF2B5EF4-FFF2-40B4-BE49-F238E27FC236}">
                  <a16:creationId xmlns:a16="http://schemas.microsoft.com/office/drawing/2014/main" id="{4C073FC9-DD22-1679-A62E-8E5B7EE81B3C}"/>
                </a:ext>
              </a:extLst>
            </p:cNvPr>
            <p:cNvSpPr txBox="1"/>
            <p:nvPr/>
          </p:nvSpPr>
          <p:spPr>
            <a:xfrm>
              <a:off x="9104179" y="2289169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deletion_vector.bin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2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197D1BA6-2D49-2FC4-7354-F8F0E244E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402" y="1853651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3" name="TextBox 1262">
              <a:extLst>
                <a:ext uri="{FF2B5EF4-FFF2-40B4-BE49-F238E27FC236}">
                  <a16:creationId xmlns:a16="http://schemas.microsoft.com/office/drawing/2014/main" id="{6ECCF572-D871-AA07-47DA-4BB03CA4EA77}"/>
                </a:ext>
              </a:extLst>
            </p:cNvPr>
            <p:cNvSpPr txBox="1"/>
            <p:nvPr/>
          </p:nvSpPr>
          <p:spPr>
            <a:xfrm>
              <a:off x="9085448" y="1891255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_delta_log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4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5B884751-4766-E9FC-3C69-483C82421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402" y="2050554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5" name="TextBox 1264">
              <a:extLst>
                <a:ext uri="{FF2B5EF4-FFF2-40B4-BE49-F238E27FC236}">
                  <a16:creationId xmlns:a16="http://schemas.microsoft.com/office/drawing/2014/main" id="{1E534FBB-00A2-E629-D320-234E12792B55}"/>
                </a:ext>
              </a:extLst>
            </p:cNvPr>
            <p:cNvSpPr txBox="1"/>
            <p:nvPr/>
          </p:nvSpPr>
          <p:spPr>
            <a:xfrm>
              <a:off x="9085448" y="208815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_index_bin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6" name="Picture 8" descr="NuGet Gallery | Parquet.Net 4.23.3">
              <a:extLst>
                <a:ext uri="{FF2B5EF4-FFF2-40B4-BE49-F238E27FC236}">
                  <a16:creationId xmlns:a16="http://schemas.microsoft.com/office/drawing/2014/main" id="{EF5A8ECC-31DE-B29A-F1BE-F8794B9A6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880" y="2440080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7" name="TextBox 1266">
              <a:extLst>
                <a:ext uri="{FF2B5EF4-FFF2-40B4-BE49-F238E27FC236}">
                  <a16:creationId xmlns:a16="http://schemas.microsoft.com/office/drawing/2014/main" id="{A470F40B-8FCB-67D3-749A-EABB4F6CA440}"/>
                </a:ext>
              </a:extLst>
            </p:cNvPr>
            <p:cNvSpPr txBox="1"/>
            <p:nvPr/>
          </p:nvSpPr>
          <p:spPr>
            <a:xfrm>
              <a:off x="9104179" y="2479206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part-000..parquet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68" name="Rectangle: Rounded Corners 1267">
              <a:extLst>
                <a:ext uri="{FF2B5EF4-FFF2-40B4-BE49-F238E27FC236}">
                  <a16:creationId xmlns:a16="http://schemas.microsoft.com/office/drawing/2014/main" id="{847E7407-689C-BF23-A2DF-C40A304BA008}"/>
                </a:ext>
              </a:extLst>
            </p:cNvPr>
            <p:cNvSpPr/>
            <p:nvPr/>
          </p:nvSpPr>
          <p:spPr bwMode="auto">
            <a:xfrm>
              <a:off x="6897264" y="303980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69" name="Picture 18">
              <a:extLst>
                <a:ext uri="{FF2B5EF4-FFF2-40B4-BE49-F238E27FC236}">
                  <a16:creationId xmlns:a16="http://schemas.microsoft.com/office/drawing/2014/main" id="{42C0F860-30A7-A333-86E4-DF24DCA5B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411" y="2934889"/>
              <a:ext cx="246586" cy="24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0" name="Arrow: Right 1269">
              <a:extLst>
                <a:ext uri="{FF2B5EF4-FFF2-40B4-BE49-F238E27FC236}">
                  <a16:creationId xmlns:a16="http://schemas.microsoft.com/office/drawing/2014/main" id="{2CAF884B-34F4-B17B-02AC-330B09553731}"/>
                </a:ext>
              </a:extLst>
            </p:cNvPr>
            <p:cNvSpPr/>
            <p:nvPr/>
          </p:nvSpPr>
          <p:spPr bwMode="auto">
            <a:xfrm>
              <a:off x="6614145" y="1812311"/>
              <a:ext cx="2151979" cy="407438"/>
            </a:xfrm>
            <a:prstGeom prst="rightArrow">
              <a:avLst/>
            </a:prstGeom>
            <a:solidFill>
              <a:srgbClr val="FFEB3B"/>
            </a:solidFill>
            <a:ln w="22225" cap="flat" cmpd="sng" algn="ctr">
              <a:solidFill>
                <a:srgbClr val="F4433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2" name="Picture 20" descr="Earth, flash, hero, man, saver, super, superhero icon - Free download">
              <a:extLst>
                <a:ext uri="{FF2B5EF4-FFF2-40B4-BE49-F238E27FC236}">
                  <a16:creationId xmlns:a16="http://schemas.microsoft.com/office/drawing/2014/main" id="{C975EDAF-CEBF-D6AB-C59C-E5801E620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077" y="1774254"/>
              <a:ext cx="429256" cy="42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3" name="Straight Arrow Connector 1272">
              <a:extLst>
                <a:ext uri="{FF2B5EF4-FFF2-40B4-BE49-F238E27FC236}">
                  <a16:creationId xmlns:a16="http://schemas.microsoft.com/office/drawing/2014/main" id="{9891736F-2A20-DCD6-CC65-F28E4D2E692A}"/>
                </a:ext>
              </a:extLst>
            </p:cNvPr>
            <p:cNvCxnSpPr/>
            <p:nvPr/>
          </p:nvCxnSpPr>
          <p:spPr>
            <a:xfrm flipV="1">
              <a:off x="7672704" y="2128029"/>
              <a:ext cx="0" cy="831326"/>
            </a:xfrm>
            <a:prstGeom prst="straightConnector1">
              <a:avLst/>
            </a:prstGeom>
            <a:noFill/>
            <a:ln w="38100" cap="flat" cmpd="sng" algn="ctr">
              <a:solidFill>
                <a:srgbClr val="08544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C524270E-1A6D-546F-80FE-05B5900034A5}"/>
                </a:ext>
              </a:extLst>
            </p:cNvPr>
            <p:cNvSpPr txBox="1"/>
            <p:nvPr/>
          </p:nvSpPr>
          <p:spPr>
            <a:xfrm>
              <a:off x="6914694" y="3374231"/>
              <a:ext cx="1550879" cy="707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Segoe UI Semibold"/>
                </a:rPr>
                <a:t>COMPUTE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Courtesy of </a:t>
              </a:r>
              <a:b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Fabric</a:t>
              </a:r>
              <a:endParaRPr kumimoji="0" lang="en-CA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75" name="Rectangle: Rounded Corners 1274">
              <a:extLst>
                <a:ext uri="{FF2B5EF4-FFF2-40B4-BE49-F238E27FC236}">
                  <a16:creationId xmlns:a16="http://schemas.microsoft.com/office/drawing/2014/main" id="{0AE25A8A-2D70-0E18-D387-9E49316AE19E}"/>
                </a:ext>
              </a:extLst>
            </p:cNvPr>
            <p:cNvSpPr/>
            <p:nvPr/>
          </p:nvSpPr>
          <p:spPr bwMode="auto">
            <a:xfrm>
              <a:off x="8837714" y="302355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6" name="Picture 18">
              <a:extLst>
                <a:ext uri="{FF2B5EF4-FFF2-40B4-BE49-F238E27FC236}">
                  <a16:creationId xmlns:a16="http://schemas.microsoft.com/office/drawing/2014/main" id="{AAFEC190-E3A9-8A0C-C31A-611AB105F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861" y="2918639"/>
              <a:ext cx="246586" cy="24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7" name="Straight Arrow Connector 1276">
              <a:extLst>
                <a:ext uri="{FF2B5EF4-FFF2-40B4-BE49-F238E27FC236}">
                  <a16:creationId xmlns:a16="http://schemas.microsoft.com/office/drawing/2014/main" id="{E4325D39-54E1-71B4-EA7A-26042A643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154" y="2630260"/>
              <a:ext cx="0" cy="312845"/>
            </a:xfrm>
            <a:prstGeom prst="straightConnector1">
              <a:avLst/>
            </a:prstGeom>
            <a:noFill/>
            <a:ln w="38100" cap="flat" cmpd="sng" algn="ctr">
              <a:solidFill>
                <a:srgbClr val="08544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7A7AFDEA-6CAB-6F9A-D047-B05974B5B8A2}"/>
                </a:ext>
              </a:extLst>
            </p:cNvPr>
            <p:cNvSpPr txBox="1"/>
            <p:nvPr/>
          </p:nvSpPr>
          <p:spPr>
            <a:xfrm>
              <a:off x="8936656" y="3298650"/>
              <a:ext cx="1387853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0" cap="none" spc="0" normalizeH="0" baseline="0" noProof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Segoe UI Semibold"/>
                </a:rPr>
                <a:t>STORAGE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CA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Courtesy of </a:t>
              </a:r>
              <a:b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OneLake (Up to F</a:t>
              </a: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</a:rPr>
                <a:t>X</a:t>
              </a: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Terabytes, then you pay)</a:t>
              </a:r>
              <a:endParaRPr kumimoji="0" lang="en-CA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79" name="Arrow: Right 1278">
              <a:extLst>
                <a:ext uri="{FF2B5EF4-FFF2-40B4-BE49-F238E27FC236}">
                  <a16:creationId xmlns:a16="http://schemas.microsoft.com/office/drawing/2014/main" id="{4C7DA7F4-FD5C-EE7E-F727-4C800EB48F87}"/>
                </a:ext>
              </a:extLst>
            </p:cNvPr>
            <p:cNvSpPr/>
            <p:nvPr/>
          </p:nvSpPr>
          <p:spPr bwMode="auto">
            <a:xfrm>
              <a:off x="2849412" y="2194280"/>
              <a:ext cx="1515719" cy="407438"/>
            </a:xfrm>
            <a:prstGeom prst="rightArrow">
              <a:avLst/>
            </a:prstGeom>
            <a:solidFill>
              <a:srgbClr val="FFFFFF">
                <a:lumMod val="95000"/>
              </a:srgbClr>
            </a:solidFill>
            <a:ln w="22225" cap="flat" cmpd="sng" algn="ctr">
              <a:solidFill>
                <a:srgbClr val="E6E6E6">
                  <a:lumMod val="9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80" name="Picture 8" descr="NuGet Gallery | Parquet.Net 4.23.3">
              <a:extLst>
                <a:ext uri="{FF2B5EF4-FFF2-40B4-BE49-F238E27FC236}">
                  <a16:creationId xmlns:a16="http://schemas.microsoft.com/office/drawing/2014/main" id="{495AB1FA-4B60-18B8-AC52-E4F55A277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208" y="2141656"/>
              <a:ext cx="457853" cy="45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4" name="Picture 22" descr="All Microsoft Fabric icons for diagramming - Sam Debruyn">
              <a:extLst>
                <a:ext uri="{FF2B5EF4-FFF2-40B4-BE49-F238E27FC236}">
                  <a16:creationId xmlns:a16="http://schemas.microsoft.com/office/drawing/2014/main" id="{F8302D1F-5173-8EE3-20C9-6CDABAC85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2572" y="722447"/>
              <a:ext cx="725510" cy="725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D9FFF3-6FA2-3301-7BBD-194C0D64EDFA}"/>
                </a:ext>
              </a:extLst>
            </p:cNvPr>
            <p:cNvGrpSpPr/>
            <p:nvPr/>
          </p:nvGrpSpPr>
          <p:grpSpPr>
            <a:xfrm>
              <a:off x="6297444" y="1225324"/>
              <a:ext cx="3045600" cy="1388880"/>
              <a:chOff x="4088690" y="2329200"/>
              <a:chExt cx="3045600" cy="1388880"/>
            </a:xfrm>
          </p:grpSpPr>
          <p:grpSp>
            <p:nvGrpSpPr>
              <p:cNvPr id="1292" name="Group 1291">
                <a:extLst>
                  <a:ext uri="{FF2B5EF4-FFF2-40B4-BE49-F238E27FC236}">
                    <a16:creationId xmlns:a16="http://schemas.microsoft.com/office/drawing/2014/main" id="{EE5DB59B-ADF9-52EB-5894-928E747A5DB4}"/>
                  </a:ext>
                </a:extLst>
              </p:cNvPr>
              <p:cNvGrpSpPr/>
              <p:nvPr/>
            </p:nvGrpSpPr>
            <p:grpSpPr>
              <a:xfrm>
                <a:off x="4278410" y="2811960"/>
                <a:ext cx="2855880" cy="906120"/>
                <a:chOff x="4278410" y="2811960"/>
                <a:chExt cx="2855880" cy="906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297" name="Ink 1296">
                      <a:extLst>
                        <a:ext uri="{FF2B5EF4-FFF2-40B4-BE49-F238E27FC236}">
                          <a16:creationId xmlns:a16="http://schemas.microsoft.com/office/drawing/2014/main" id="{E9174223-6BE3-8842-49FF-1A2019C410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20170" y="2811960"/>
                    <a:ext cx="2165400" cy="580320"/>
                  </p14:xfrm>
                </p:contentPart>
              </mc:Choice>
              <mc:Fallback xmlns=""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83F9FC83-C923-A147-18F8-5CAF003C2504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311530" y="2802960"/>
                      <a:ext cx="2183040" cy="59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298" name="Ink 1297">
                      <a:extLst>
                        <a:ext uri="{FF2B5EF4-FFF2-40B4-BE49-F238E27FC236}">
                          <a16:creationId xmlns:a16="http://schemas.microsoft.com/office/drawing/2014/main" id="{D0C7F26B-C412-633B-7C3E-F739D0D14F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78410" y="3418920"/>
                    <a:ext cx="335160" cy="299160"/>
                  </p14:xfrm>
                </p:contentPart>
              </mc:Choice>
              <mc:Fallback xmlns=""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39F89C49-BC1D-E751-FEA6-2E9C06DD44F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269770" y="3409920"/>
                      <a:ext cx="35280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299" name="Ink 1298">
                      <a:extLst>
                        <a:ext uri="{FF2B5EF4-FFF2-40B4-BE49-F238E27FC236}">
                          <a16:creationId xmlns:a16="http://schemas.microsoft.com/office/drawing/2014/main" id="{1255775E-0E03-0603-2120-4E98802964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4530" y="3368160"/>
                    <a:ext cx="509760" cy="33336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F4C57006-639E-21D8-9C63-82A38056D0B3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615890" y="3359160"/>
                      <a:ext cx="527400" cy="35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300" name="Ink 1299">
                      <a:extLst>
                        <a:ext uri="{FF2B5EF4-FFF2-40B4-BE49-F238E27FC236}">
                          <a16:creationId xmlns:a16="http://schemas.microsoft.com/office/drawing/2014/main" id="{756EA083-7EF8-5590-507D-6673E13650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54770" y="3362040"/>
                    <a:ext cx="138240" cy="18180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849FA967-0B2B-98DF-2FA0-E0F1BD8B9FD1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6645770" y="3353400"/>
                      <a:ext cx="155880" cy="199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93" name="Group 1292">
                <a:extLst>
                  <a:ext uri="{FF2B5EF4-FFF2-40B4-BE49-F238E27FC236}">
                    <a16:creationId xmlns:a16="http://schemas.microsoft.com/office/drawing/2014/main" id="{A28034EA-EC06-7181-BEDF-35E499DA3C07}"/>
                  </a:ext>
                </a:extLst>
              </p:cNvPr>
              <p:cNvGrpSpPr/>
              <p:nvPr/>
            </p:nvGrpSpPr>
            <p:grpSpPr>
              <a:xfrm>
                <a:off x="6463250" y="2424240"/>
                <a:ext cx="453240" cy="363240"/>
                <a:chOff x="6463250" y="2424240"/>
                <a:chExt cx="453240" cy="363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295" name="Ink 1294">
                      <a:extLst>
                        <a:ext uri="{FF2B5EF4-FFF2-40B4-BE49-F238E27FC236}">
                          <a16:creationId xmlns:a16="http://schemas.microsoft.com/office/drawing/2014/main" id="{86711A82-B35E-26EE-DF3D-D6F50EB49E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2930" y="2424240"/>
                    <a:ext cx="403560" cy="32760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E8A9FCBC-5AA8-1897-189B-2E9DF56FFEF2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6503930" y="2415240"/>
                      <a:ext cx="421200" cy="345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296" name="Ink 1295">
                      <a:extLst>
                        <a:ext uri="{FF2B5EF4-FFF2-40B4-BE49-F238E27FC236}">
                          <a16:creationId xmlns:a16="http://schemas.microsoft.com/office/drawing/2014/main" id="{44E9C65E-32F9-5DCC-388C-C53FD7C036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63250" y="2639520"/>
                    <a:ext cx="147600" cy="14796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5DD4740E-D693-1075-2151-CC9900AAF90C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6454250" y="2630520"/>
                      <a:ext cx="165240" cy="16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294" name="Ink 1293">
                    <a:extLst>
                      <a:ext uri="{FF2B5EF4-FFF2-40B4-BE49-F238E27FC236}">
                        <a16:creationId xmlns:a16="http://schemas.microsoft.com/office/drawing/2014/main" id="{741013FD-4D83-238C-593C-4C38B8C2979D}"/>
                      </a:ext>
                    </a:extLst>
                  </p14:cNvPr>
                  <p14:cNvContentPartPr/>
                  <p14:nvPr/>
                </p14:nvContentPartPr>
                <p14:xfrm>
                  <a:off x="4088690" y="2329200"/>
                  <a:ext cx="406800" cy="3981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876C408-E43C-BE7A-C3C2-57A37BBED04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079682" y="2320200"/>
                    <a:ext cx="424456" cy="415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504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7B540-AEDF-390C-B193-9564A677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83EBBB6-562E-450F-3A24-FF8C256CD52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grpSp>
          <p:nvGrpSpPr>
            <p:cNvPr id="1271" name="Group 1270">
              <a:extLst>
                <a:ext uri="{FF2B5EF4-FFF2-40B4-BE49-F238E27FC236}">
                  <a16:creationId xmlns:a16="http://schemas.microsoft.com/office/drawing/2014/main" id="{982C2EB2-55D5-FFA7-66E3-0645FE173556}"/>
                </a:ext>
              </a:extLst>
            </p:cNvPr>
            <p:cNvGrpSpPr/>
            <p:nvPr/>
          </p:nvGrpSpPr>
          <p:grpSpPr>
            <a:xfrm>
              <a:off x="-27970" y="-1"/>
              <a:ext cx="12280295" cy="5999163"/>
              <a:chOff x="-27970" y="-1"/>
              <a:chExt cx="12280295" cy="599916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C298CC6-37FA-F9C1-A0B3-89330E019B53}"/>
                  </a:ext>
                </a:extLst>
              </p:cNvPr>
              <p:cNvSpPr/>
              <p:nvPr/>
            </p:nvSpPr>
            <p:spPr bwMode="auto">
              <a:xfrm>
                <a:off x="-27970" y="-1"/>
                <a:ext cx="12280294" cy="5999163"/>
              </a:xfrm>
              <a:prstGeom prst="rect">
                <a:avLst/>
              </a:prstGeom>
              <a:gradFill>
                <a:gsLst>
                  <a:gs pos="0">
                    <a:srgbClr val="F7FDFD"/>
                  </a:gs>
                  <a:gs pos="100000">
                    <a:srgbClr val="EEEEF5"/>
                  </a:gs>
                </a:gsLst>
                <a:lin ang="18900000" scaled="1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6" name="TextBox 1235">
                <a:extLst>
                  <a:ext uri="{FF2B5EF4-FFF2-40B4-BE49-F238E27FC236}">
                    <a16:creationId xmlns:a16="http://schemas.microsoft.com/office/drawing/2014/main" id="{B4CA1799-0F16-9D73-FA93-7B2B8FD33380}"/>
                  </a:ext>
                </a:extLst>
              </p:cNvPr>
              <p:cNvSpPr txBox="1"/>
              <p:nvPr/>
            </p:nvSpPr>
            <p:spPr>
              <a:xfrm>
                <a:off x="1" y="3989283"/>
                <a:ext cx="1225232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Alert on thousands of </a:t>
                </a:r>
                <a:r>
                  <a:rPr lang="en-US" sz="2400" dirty="0">
                    <a:solidFill>
                      <a:srgbClr val="1D8C79"/>
                    </a:solidFill>
                    <a:latin typeface="Segoe UI Semibold"/>
                  </a:rPr>
                  <a:t>Fabric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 Pipelines with </a:t>
                </a:r>
                <a:b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</a:b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Monitoring </a:t>
                </a:r>
                <a:r>
                  <a:rPr lang="en-US" sz="2400" dirty="0" err="1">
                    <a:solidFill>
                      <a:srgbClr val="000000"/>
                    </a:solidFill>
                    <a:latin typeface="Segoe UI Semibold"/>
                  </a:rPr>
                  <a:t>Eventhouse</a:t>
                </a:r>
                <a:endParaRPr lang="en-CA" sz="2400" dirty="0" err="1">
                  <a:solidFill>
                    <a:srgbClr val="000000"/>
                  </a:solidFill>
                  <a:latin typeface="Segoe UI Semibold"/>
                </a:endParaRPr>
              </a:p>
            </p:txBody>
          </p:sp>
        </p:grpSp>
        <p:pic>
          <p:nvPicPr>
            <p:cNvPr id="1026" name="Picture 2" descr="Reflex">
              <a:extLst>
                <a:ext uri="{FF2B5EF4-FFF2-40B4-BE49-F238E27FC236}">
                  <a16:creationId xmlns:a16="http://schemas.microsoft.com/office/drawing/2014/main" id="{E90B2519-BE14-0775-DA03-AF0BF15F6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453" y="1069545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vent House">
              <a:extLst>
                <a:ext uri="{FF2B5EF4-FFF2-40B4-BE49-F238E27FC236}">
                  <a16:creationId xmlns:a16="http://schemas.microsoft.com/office/drawing/2014/main" id="{A5CBFA03-7767-F592-4E4A-3A655CB1E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605" y="1069545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B53FDA52-E775-EC00-89F2-9634E332AC8F}"/>
                </a:ext>
              </a:extLst>
            </p:cNvPr>
            <p:cNvSpPr/>
            <p:nvPr/>
          </p:nvSpPr>
          <p:spPr bwMode="auto">
            <a:xfrm>
              <a:off x="4623758" y="1872611"/>
              <a:ext cx="2518914" cy="986069"/>
            </a:xfrm>
            <a:prstGeom prst="rightArrow">
              <a:avLst/>
            </a:prstGeom>
            <a:solidFill>
              <a:srgbClr val="FFEB3B"/>
            </a:solidFill>
            <a:ln w="22225" cap="flat" cmpd="sng" algn="ctr">
              <a:solidFill>
                <a:srgbClr val="F4433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A0D13B-D85D-EB69-704D-D30CCE9ED487}"/>
                </a:ext>
              </a:extLst>
            </p:cNvPr>
            <p:cNvSpPr txBox="1"/>
            <p:nvPr/>
          </p:nvSpPr>
          <p:spPr>
            <a:xfrm>
              <a:off x="4792836" y="2242534"/>
              <a:ext cx="207078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ItemJobEventLogs</a:t>
              </a:r>
              <a:endParaRPr kumimoji="0" lang="en-CA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992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D8DF4-2D03-162D-160D-1F2ECD4AA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33838C-C772-4E3E-B2F6-F41E65A6E137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613B88F-D329-E06C-E8DA-C465A2C7DEFC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LF AI &amp; Data Foundation Logos and Artwork -">
              <a:extLst>
                <a:ext uri="{FF2B5EF4-FFF2-40B4-BE49-F238E27FC236}">
                  <a16:creationId xmlns:a16="http://schemas.microsoft.com/office/drawing/2014/main" id="{EF17F960-DFB6-62DB-E7C4-07254FA1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994" y="1836739"/>
              <a:ext cx="5194874" cy="98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348D0650-AFE2-718D-E501-9C327C9F1EFB}"/>
                </a:ext>
              </a:extLst>
            </p:cNvPr>
            <p:cNvSpPr txBox="1"/>
            <p:nvPr/>
          </p:nvSpPr>
          <p:spPr>
            <a:xfrm>
              <a:off x="1" y="4641893"/>
              <a:ext cx="1225232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Column level lineage in </a:t>
              </a:r>
              <a:r>
                <a:rPr lang="en-US" sz="2400">
                  <a:solidFill>
                    <a:srgbClr val="E15919"/>
                  </a:solidFill>
                  <a:latin typeface="Segoe UI Semibold"/>
                </a:rPr>
                <a:t>Fabric Spark 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with </a:t>
              </a:r>
              <a:r>
                <a:rPr lang="en-US" sz="2400">
                  <a:solidFill>
                    <a:srgbClr val="74A4BC"/>
                  </a:solidFill>
                  <a:latin typeface="Segoe UI Semibold"/>
                </a:rPr>
                <a:t>OpenLineage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and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stashing the lineage in </a:t>
              </a:r>
              <a:r>
                <a:rPr lang="en-US" sz="2400">
                  <a:solidFill>
                    <a:srgbClr val="00ADD5"/>
                  </a:solidFill>
                  <a:latin typeface="Segoe UI Semibold"/>
                </a:rPr>
                <a:t>Delta Lake</a:t>
              </a:r>
              <a:endParaRPr lang="en-CA" sz="2400" dirty="0" err="1">
                <a:solidFill>
                  <a:srgbClr val="00ADD5"/>
                </a:solidFill>
                <a:latin typeface="Segoe UI Semibold"/>
              </a:endParaRPr>
            </a:p>
          </p:txBody>
        </p:sp>
        <p:pic>
          <p:nvPicPr>
            <p:cNvPr id="6" name="Picture 4" descr="Delta Lake · GitHub">
              <a:extLst>
                <a:ext uri="{FF2B5EF4-FFF2-40B4-BE49-F238E27FC236}">
                  <a16:creationId xmlns:a16="http://schemas.microsoft.com/office/drawing/2014/main" id="{9F1692B8-E6CF-F592-B36E-8314AA52A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9446" y="1032144"/>
              <a:ext cx="2667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48E59370-B166-5B0C-ED6D-E47A0EC1E018}"/>
                </a:ext>
              </a:extLst>
            </p:cNvPr>
            <p:cNvSpPr/>
            <p:nvPr/>
          </p:nvSpPr>
          <p:spPr bwMode="auto">
            <a:xfrm>
              <a:off x="6456412" y="1872609"/>
              <a:ext cx="2115246" cy="986069"/>
            </a:xfrm>
            <a:prstGeom prst="rightArrow">
              <a:avLst/>
            </a:prstGeom>
            <a:solidFill>
              <a:srgbClr val="FFEB3B"/>
            </a:solidFill>
            <a:ln w="50800" cap="flat" cmpd="sng" algn="ctr">
              <a:solidFill>
                <a:srgbClr val="E15919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EE34E5-B32D-238E-56F7-3C81C6ED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376" y="1836739"/>
              <a:ext cx="986069" cy="986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698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E088E-87EE-1FC2-08E3-9F88D9E8B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2D442B-5C1E-6B92-11FF-FD7C30C5B647}"/>
              </a:ext>
            </a:extLst>
          </p:cNvPr>
          <p:cNvGrpSpPr/>
          <p:nvPr/>
        </p:nvGrpSpPr>
        <p:grpSpPr>
          <a:xfrm>
            <a:off x="-4277" y="0"/>
            <a:ext cx="12256602" cy="5999163"/>
            <a:chOff x="-4277" y="0"/>
            <a:chExt cx="12256602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57B8498-4FC3-585D-913C-FD118C414412}"/>
                </a:ext>
              </a:extLst>
            </p:cNvPr>
            <p:cNvSpPr/>
            <p:nvPr/>
          </p:nvSpPr>
          <p:spPr>
            <a:xfrm>
              <a:off x="-4277" y="0"/>
              <a:ext cx="12252323" cy="5999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DE9F37-25A4-F097-013A-97F9CCFF9E83}"/>
                </a:ext>
              </a:extLst>
            </p:cNvPr>
            <p:cNvSpPr/>
            <p:nvPr/>
          </p:nvSpPr>
          <p:spPr>
            <a:xfrm>
              <a:off x="0" y="0"/>
              <a:ext cx="12252324" cy="5999163"/>
            </a:xfrm>
            <a:prstGeom prst="rect">
              <a:avLst/>
            </a:prstGeom>
            <a:gradFill>
              <a:gsLst>
                <a:gs pos="0">
                  <a:srgbClr val="1D8C79"/>
                </a:gs>
                <a:gs pos="51000">
                  <a:srgbClr val="82EBDE">
                    <a:alpha val="25000"/>
                  </a:srgbClr>
                </a:gs>
                <a:gs pos="100000">
                  <a:srgbClr val="FF694A"/>
                </a:gs>
                <a:gs pos="82000">
                  <a:srgbClr val="FF694A">
                    <a:alpha val="25000"/>
                  </a:srgb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467C353-2581-408B-4BA3-21F15882F3CD}"/>
                </a:ext>
              </a:extLst>
            </p:cNvPr>
            <p:cNvGrpSpPr/>
            <p:nvPr/>
          </p:nvGrpSpPr>
          <p:grpSpPr>
            <a:xfrm>
              <a:off x="2088340" y="1458437"/>
              <a:ext cx="6829232" cy="2857500"/>
              <a:chOff x="2088340" y="1458437"/>
              <a:chExt cx="6829232" cy="28575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" name="Picture 6" descr="Dbt icon - Free Download PNG &amp; SVG | Streamline">
                <a:extLst>
                  <a:ext uri="{FF2B5EF4-FFF2-40B4-BE49-F238E27FC236}">
                    <a16:creationId xmlns:a16="http://schemas.microsoft.com/office/drawing/2014/main" id="{386DB22C-434F-D12D-1B65-E786A2A5F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8340" y="1458437"/>
                <a:ext cx="2857500" cy="2857500"/>
              </a:xfrm>
              <a:prstGeom prst="rect">
                <a:avLst/>
              </a:prstGeom>
            </p:spPr>
          </p:pic>
          <p:pic>
            <p:nvPicPr>
              <p:cNvPr id="10" name="Picture 6" descr="Microsoft Fabric | Logopedia | Fandom">
                <a:extLst>
                  <a:ext uri="{FF2B5EF4-FFF2-40B4-BE49-F238E27FC236}">
                    <a16:creationId xmlns:a16="http://schemas.microsoft.com/office/drawing/2014/main" id="{00B871AD-4E3F-FE0E-0C35-377522A73C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939" y="2138981"/>
                <a:ext cx="1543633" cy="1543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All Microsoft Fabric icons for diagramming - Sam Debruyn">
                <a:extLst>
                  <a:ext uri="{FF2B5EF4-FFF2-40B4-BE49-F238E27FC236}">
                    <a16:creationId xmlns:a16="http://schemas.microsoft.com/office/drawing/2014/main" id="{CF74BA0D-45B9-DB44-7F01-9A62EE7D0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5832" y="2997634"/>
                <a:ext cx="1055688" cy="1055688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8D0AAB9-1044-5A0C-77AA-0A79BA2CF8BC}"/>
                  </a:ext>
                </a:extLst>
              </p:cNvPr>
              <p:cNvGrpSpPr/>
              <p:nvPr/>
            </p:nvGrpSpPr>
            <p:grpSpPr>
              <a:xfrm>
                <a:off x="5102266" y="2394153"/>
                <a:ext cx="2115246" cy="1021939"/>
                <a:chOff x="5035591" y="2232228"/>
                <a:chExt cx="2115246" cy="1021939"/>
              </a:xfrm>
            </p:grpSpPr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79FA4D20-6434-0F1F-CED0-EA9A248AC294}"/>
                    </a:ext>
                  </a:extLst>
                </p:cNvPr>
                <p:cNvSpPr/>
                <p:nvPr/>
              </p:nvSpPr>
              <p:spPr bwMode="auto">
                <a:xfrm>
                  <a:off x="5035591" y="2268098"/>
                  <a:ext cx="2115246" cy="986069"/>
                </a:xfrm>
                <a:prstGeom prst="rightArrow">
                  <a:avLst/>
                </a:prstGeom>
                <a:solidFill>
                  <a:srgbClr val="FFEB3B"/>
                </a:solidFill>
                <a:ln w="50800" cap="flat" cmpd="sng" algn="ctr">
                  <a:solidFill>
                    <a:srgbClr val="E15919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61D0E30-8BFB-8454-4F90-FDCCA0C1B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55" y="2232228"/>
                  <a:ext cx="986069" cy="9860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C0E862C-2863-4469-849C-6FFF1B1253C4}"/>
                </a:ext>
              </a:extLst>
            </p:cNvPr>
            <p:cNvGrpSpPr/>
            <p:nvPr/>
          </p:nvGrpSpPr>
          <p:grpSpPr>
            <a:xfrm>
              <a:off x="168210" y="98941"/>
              <a:ext cx="2242821" cy="586522"/>
              <a:chOff x="259080" y="183393"/>
              <a:chExt cx="2242821" cy="58652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1F43229-B154-005D-2A16-A4C9E9CA763B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4915" cy="464820"/>
              </a:xfrm>
              <a:prstGeom prst="roundRect">
                <a:avLst/>
              </a:prstGeom>
              <a:solidFill>
                <a:schemeClr val="tx1">
                  <a:alpha val="14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6EE41D-DC59-9FB5-F176-9175F34CC80D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2164943" cy="586522"/>
                <a:chOff x="336958" y="183393"/>
                <a:chExt cx="2164943" cy="586522"/>
              </a:xfrm>
            </p:grpSpPr>
            <p:sp>
              <p:nvSpPr>
                <p:cNvPr id="20" name="Title 3">
                  <a:extLst>
                    <a:ext uri="{FF2B5EF4-FFF2-40B4-BE49-F238E27FC236}">
                      <a16:creationId xmlns:a16="http://schemas.microsoft.com/office/drawing/2014/main" id="{BE3A6590-3C2B-699B-B9B1-6B694B699C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785634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0E34C027-4F84-E628-882F-4602BED64F98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A9C6D3C-25F4-5312-DF2F-6494A1BBC7C6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6A67A744-0243-4824-95C9-8C80F232E6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4FDD03-C85A-C4B6-A7A3-25A98A4D273C}"/>
                </a:ext>
              </a:extLst>
            </p:cNvPr>
            <p:cNvSpPr/>
            <p:nvPr/>
          </p:nvSpPr>
          <p:spPr>
            <a:xfrm>
              <a:off x="0" y="4417726"/>
              <a:ext cx="12252325" cy="708584"/>
            </a:xfrm>
            <a:prstGeom prst="rect">
              <a:avLst/>
            </a:prstGeom>
            <a:solidFill>
              <a:srgbClr val="262A38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6A2520FB-C24E-5A1C-3A2D-ACFD20E40346}"/>
                </a:ext>
              </a:extLst>
            </p:cNvPr>
            <p:cNvSpPr txBox="1"/>
            <p:nvPr/>
          </p:nvSpPr>
          <p:spPr>
            <a:xfrm>
              <a:off x="0" y="4594777"/>
              <a:ext cx="1225232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Segoe UI Semibold"/>
                </a:rPr>
                <a:t>dbt with </a:t>
              </a:r>
              <a:r>
                <a:rPr lang="en-US" sz="2400">
                  <a:solidFill>
                    <a:srgbClr val="82EBDE"/>
                  </a:solidFill>
                  <a:latin typeface="Segoe UI Semibold"/>
                </a:rPr>
                <a:t>Fabric Spark </a:t>
              </a:r>
              <a:r>
                <a:rPr lang="en-US" sz="2400">
                  <a:solidFill>
                    <a:schemeClr val="bg1"/>
                  </a:solidFill>
                  <a:latin typeface="Segoe UI Semibold"/>
                </a:rPr>
                <a:t>in Production</a:t>
              </a:r>
              <a:endParaRPr lang="en-CA" sz="2400" dirty="0" err="1">
                <a:solidFill>
                  <a:schemeClr val="bg1"/>
                </a:solidFill>
                <a:latin typeface="Segoe UI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151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C2DAB-B404-D9BD-ACE1-C12C49251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3" name="Group 1462">
            <a:extLst>
              <a:ext uri="{FF2B5EF4-FFF2-40B4-BE49-F238E27FC236}">
                <a16:creationId xmlns:a16="http://schemas.microsoft.com/office/drawing/2014/main" id="{FD5C9CE3-54B3-D5CB-5CD5-C5E150AC8C97}"/>
              </a:ext>
            </a:extLst>
          </p:cNvPr>
          <p:cNvGrpSpPr/>
          <p:nvPr/>
        </p:nvGrpSpPr>
        <p:grpSpPr>
          <a:xfrm>
            <a:off x="-1" y="11444"/>
            <a:ext cx="12252326" cy="5999163"/>
            <a:chOff x="-1" y="11444"/>
            <a:chExt cx="12252326" cy="5999163"/>
          </a:xfrm>
        </p:grpSpPr>
        <p:grpSp>
          <p:nvGrpSpPr>
            <p:cNvPr id="1318" name="Group 1317">
              <a:extLst>
                <a:ext uri="{FF2B5EF4-FFF2-40B4-BE49-F238E27FC236}">
                  <a16:creationId xmlns:a16="http://schemas.microsoft.com/office/drawing/2014/main" id="{A2D0FADF-ABC0-F218-E965-10775AEF323E}"/>
                </a:ext>
              </a:extLst>
            </p:cNvPr>
            <p:cNvGrpSpPr/>
            <p:nvPr/>
          </p:nvGrpSpPr>
          <p:grpSpPr>
            <a:xfrm>
              <a:off x="-1" y="11444"/>
              <a:ext cx="12252325" cy="5999163"/>
              <a:chOff x="-1" y="11444"/>
              <a:chExt cx="12252325" cy="5999163"/>
            </a:xfrm>
          </p:grpSpPr>
          <p:sp>
            <p:nvSpPr>
              <p:cNvPr id="1319" name="Rectangle 1318">
                <a:extLst>
                  <a:ext uri="{FF2B5EF4-FFF2-40B4-BE49-F238E27FC236}">
                    <a16:creationId xmlns:a16="http://schemas.microsoft.com/office/drawing/2014/main" id="{56CBA10B-2BFB-44B2-AC6C-6B1188CE56D6}"/>
                  </a:ext>
                </a:extLst>
              </p:cNvPr>
              <p:cNvSpPr/>
              <p:nvPr/>
            </p:nvSpPr>
            <p:spPr bwMode="auto">
              <a:xfrm>
                <a:off x="-1" y="11444"/>
                <a:ext cx="12252325" cy="5999163"/>
              </a:xfrm>
              <a:prstGeom prst="rect">
                <a:avLst/>
              </a:prstGeom>
              <a:gradFill>
                <a:gsLst>
                  <a:gs pos="0">
                    <a:srgbClr val="F7FDFD"/>
                  </a:gs>
                  <a:gs pos="100000">
                    <a:srgbClr val="EEEEF5"/>
                  </a:gs>
                </a:gsLst>
                <a:lin ang="18900000" scaled="1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320" name="Group 1319">
                <a:extLst>
                  <a:ext uri="{FF2B5EF4-FFF2-40B4-BE49-F238E27FC236}">
                    <a16:creationId xmlns:a16="http://schemas.microsoft.com/office/drawing/2014/main" id="{8149837A-12A8-1262-D36B-9EF80A25197F}"/>
                  </a:ext>
                </a:extLst>
              </p:cNvPr>
              <p:cNvGrpSpPr/>
              <p:nvPr/>
            </p:nvGrpSpPr>
            <p:grpSpPr>
              <a:xfrm>
                <a:off x="327243" y="225405"/>
                <a:ext cx="2680978" cy="1377074"/>
                <a:chOff x="2862163" y="12045"/>
                <a:chExt cx="2680978" cy="1377074"/>
              </a:xfrm>
            </p:grpSpPr>
            <p:sp>
              <p:nvSpPr>
                <p:cNvPr id="1446" name="Rectangle: Rounded Corners 1445">
                  <a:extLst>
                    <a:ext uri="{FF2B5EF4-FFF2-40B4-BE49-F238E27FC236}">
                      <a16:creationId xmlns:a16="http://schemas.microsoft.com/office/drawing/2014/main" id="{C41D9D94-52D5-905E-7E10-7FE96FCF03D5}"/>
                    </a:ext>
                  </a:extLst>
                </p:cNvPr>
                <p:cNvSpPr/>
                <p:nvPr/>
              </p:nvSpPr>
              <p:spPr bwMode="auto">
                <a:xfrm>
                  <a:off x="3536839" y="441121"/>
                  <a:ext cx="1863201" cy="757743"/>
                </a:xfrm>
                <a:prstGeom prst="roundRect">
                  <a:avLst>
                    <a:gd name="adj" fmla="val 1988"/>
                  </a:avLst>
                </a:prstGeom>
                <a:solidFill>
                  <a:srgbClr val="EBEBEB"/>
                </a:solidFill>
                <a:ln w="4445" cap="flat" cmpd="sng" algn="ctr">
                  <a:solidFill>
                    <a:srgbClr val="FFFFFF">
                      <a:lumMod val="75000"/>
                    </a:srgbClr>
                  </a:solidFill>
                  <a:prstDash val="sysDot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47" name="Rectangle: Rounded Corners 1446">
                  <a:extLst>
                    <a:ext uri="{FF2B5EF4-FFF2-40B4-BE49-F238E27FC236}">
                      <a16:creationId xmlns:a16="http://schemas.microsoft.com/office/drawing/2014/main" id="{9CBF8081-AC65-4597-BBF7-44F6F340B660}"/>
                    </a:ext>
                  </a:extLst>
                </p:cNvPr>
                <p:cNvSpPr/>
                <p:nvPr/>
              </p:nvSpPr>
              <p:spPr bwMode="auto">
                <a:xfrm>
                  <a:off x="3600455" y="520444"/>
                  <a:ext cx="1335400" cy="601601"/>
                </a:xfrm>
                <a:prstGeom prst="roundRect">
                  <a:avLst>
                    <a:gd name="adj" fmla="val 2318"/>
                  </a:avLst>
                </a:prstGeom>
                <a:solidFill>
                  <a:srgbClr val="FFFFFF"/>
                </a:solidFill>
                <a:ln w="3175" cap="flat" cmpd="sng" algn="ctr">
                  <a:solidFill>
                    <a:srgbClr val="FFFFFF">
                      <a:lumMod val="75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448" name="Graphic 1447">
                  <a:extLst>
                    <a:ext uri="{FF2B5EF4-FFF2-40B4-BE49-F238E27FC236}">
                      <a16:creationId xmlns:a16="http://schemas.microsoft.com/office/drawing/2014/main" id="{F6F14CEA-FEAC-3EEB-EAF9-08D08A4ECF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21862" y="689801"/>
                  <a:ext cx="270319" cy="270319"/>
                </a:xfrm>
                <a:prstGeom prst="rect">
                  <a:avLst/>
                </a:prstGeom>
              </p:spPr>
            </p:pic>
            <p:pic>
              <p:nvPicPr>
                <p:cNvPr id="1449" name="Picture 4" descr="Bronze medal - Free sports and competition icons">
                  <a:extLst>
                    <a:ext uri="{FF2B5EF4-FFF2-40B4-BE49-F238E27FC236}">
                      <a16:creationId xmlns:a16="http://schemas.microsoft.com/office/drawing/2014/main" id="{791CC708-3B2C-6C29-FEE4-728AB4FB46E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7357" y="838949"/>
                  <a:ext cx="211952" cy="2119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450" name="Straight Arrow Connector 1449">
                  <a:extLst>
                    <a:ext uri="{FF2B5EF4-FFF2-40B4-BE49-F238E27FC236}">
                      <a16:creationId xmlns:a16="http://schemas.microsoft.com/office/drawing/2014/main" id="{74D0F84D-311B-09C5-C69F-11BA343F7CAC}"/>
                    </a:ext>
                  </a:extLst>
                </p:cNvPr>
                <p:cNvCxnSpPr>
                  <a:cxnSpLocks/>
                  <a:stCxn id="1448" idx="3"/>
                  <a:endCxn id="1457" idx="1"/>
                </p:cNvCxnSpPr>
                <p:nvPr/>
              </p:nvCxnSpPr>
              <p:spPr>
                <a:xfrm flipV="1">
                  <a:off x="4092181" y="824960"/>
                  <a:ext cx="382849" cy="1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54B9DC"/>
                  </a:solidFill>
                  <a:prstDash val="solid"/>
                  <a:headEnd type="none" w="lg" len="med"/>
                  <a:tailEnd type="triangle"/>
                </a:ln>
                <a:effectLst/>
              </p:spPr>
            </p:cxnSp>
            <p:cxnSp>
              <p:nvCxnSpPr>
                <p:cNvPr id="1451" name="Connector: Elbow 1450">
                  <a:extLst>
                    <a:ext uri="{FF2B5EF4-FFF2-40B4-BE49-F238E27FC236}">
                      <a16:creationId xmlns:a16="http://schemas.microsoft.com/office/drawing/2014/main" id="{2B8B155D-3995-22EE-0E4E-1C4B8E29469F}"/>
                    </a:ext>
                  </a:extLst>
                </p:cNvPr>
                <p:cNvCxnSpPr>
                  <a:cxnSpLocks/>
                  <a:endCxn id="1448" idx="1"/>
                </p:cNvCxnSpPr>
                <p:nvPr/>
              </p:nvCxnSpPr>
              <p:spPr>
                <a:xfrm>
                  <a:off x="3157106" y="824959"/>
                  <a:ext cx="664756" cy="2"/>
                </a:xfrm>
                <a:prstGeom prst="bentConnector3">
                  <a:avLst>
                    <a:gd name="adj1" fmla="val 50000"/>
                  </a:avLst>
                </a:prstGeom>
                <a:noFill/>
                <a:ln w="28575" cap="flat" cmpd="sng" algn="ctr">
                  <a:solidFill>
                    <a:srgbClr val="000000">
                      <a:lumMod val="50000"/>
                      <a:lumOff val="50000"/>
                    </a:srgbClr>
                  </a:solidFill>
                  <a:prstDash val="solid"/>
                  <a:headEnd type="none" w="lg" len="med"/>
                  <a:tailEnd type="triangle"/>
                </a:ln>
                <a:effectLst/>
              </p:spPr>
            </p:cxnSp>
            <p:pic>
              <p:nvPicPr>
                <p:cNvPr id="1452" name="Picture 22" descr="Microsoft OneLake – the foundation of Fabric | Comset ...">
                  <a:extLst>
                    <a:ext uri="{FF2B5EF4-FFF2-40B4-BE49-F238E27FC236}">
                      <a16:creationId xmlns:a16="http://schemas.microsoft.com/office/drawing/2014/main" id="{BE670D14-3D77-C302-3DE8-5D0D4D7039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51070" y="677354"/>
                  <a:ext cx="261234" cy="26757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453" name="Group 1452">
                  <a:extLst>
                    <a:ext uri="{FF2B5EF4-FFF2-40B4-BE49-F238E27FC236}">
                      <a16:creationId xmlns:a16="http://schemas.microsoft.com/office/drawing/2014/main" id="{26E3395C-78B6-36E4-89F0-DE299D6CD5BD}"/>
                    </a:ext>
                  </a:extLst>
                </p:cNvPr>
                <p:cNvGrpSpPr/>
                <p:nvPr/>
              </p:nvGrpSpPr>
              <p:grpSpPr>
                <a:xfrm>
                  <a:off x="3669523" y="12045"/>
                  <a:ext cx="1050944" cy="575676"/>
                  <a:chOff x="2713026" y="-805382"/>
                  <a:chExt cx="1050944" cy="575676"/>
                </a:xfrm>
              </p:grpSpPr>
              <p:sp>
                <p:nvSpPr>
                  <p:cNvPr id="1459" name="Rectangle: Rounded Corners 1458">
                    <a:extLst>
                      <a:ext uri="{FF2B5EF4-FFF2-40B4-BE49-F238E27FC236}">
                        <a16:creationId xmlns:a16="http://schemas.microsoft.com/office/drawing/2014/main" id="{6D711FF4-B8E9-BDB8-F643-5B25814D95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713026" y="-805382"/>
                    <a:ext cx="1050944" cy="575676"/>
                  </a:xfrm>
                  <a:prstGeom prst="roundRect">
                    <a:avLst>
                      <a:gd name="adj" fmla="val 1988"/>
                    </a:avLst>
                  </a:prstGeom>
                  <a:solidFill>
                    <a:srgbClr val="E1ECEA"/>
                  </a:solidFill>
                  <a:ln w="4445" cap="flat" cmpd="sng" algn="ctr">
                    <a:solidFill>
                      <a:srgbClr val="CAE4E1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50800" dist="38100" dir="5400000" algn="t" rotWithShape="0">
                      <a:prstClr val="black">
                        <a:alpha val="7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000" b="0" i="0" u="none" strike="noStrike" kern="0" cap="none" spc="0" normalizeH="0" baseline="0" noProof="0" dirty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460" name="Group 1459">
                    <a:extLst>
                      <a:ext uri="{FF2B5EF4-FFF2-40B4-BE49-F238E27FC236}">
                        <a16:creationId xmlns:a16="http://schemas.microsoft.com/office/drawing/2014/main" id="{E44BECAE-2755-2267-1C48-977F23FA30B3}"/>
                      </a:ext>
                    </a:extLst>
                  </p:cNvPr>
                  <p:cNvGrpSpPr/>
                  <p:nvPr/>
                </p:nvGrpSpPr>
                <p:grpSpPr>
                  <a:xfrm>
                    <a:off x="2813755" y="-732280"/>
                    <a:ext cx="899168" cy="402735"/>
                    <a:chOff x="3061221" y="2257496"/>
                    <a:chExt cx="899168" cy="402735"/>
                  </a:xfrm>
                </p:grpSpPr>
                <p:sp>
                  <p:nvSpPr>
                    <p:cNvPr id="1461" name="TextBox 1460">
                      <a:extLst>
                        <a:ext uri="{FF2B5EF4-FFF2-40B4-BE49-F238E27FC236}">
                          <a16:creationId xmlns:a16="http://schemas.microsoft.com/office/drawing/2014/main" id="{52A60C05-7BA0-5726-CF0A-D3D65A7A63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061221" y="2521732"/>
                      <a:ext cx="899168" cy="1384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marL="0" marR="0" lvl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CA" sz="90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egoe UI Semibold"/>
                        </a:rPr>
                        <a:t>Spark Streaming</a:t>
                      </a:r>
                      <a:endParaRPr kumimoji="0" lang="en-CA" sz="900" b="0" i="1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 Semibold"/>
                      </a:endParaRPr>
                    </a:p>
                  </p:txBody>
                </p:sp>
                <p:pic>
                  <p:nvPicPr>
                    <p:cNvPr id="1462" name="Picture 8" descr="Apache spark logo - Social media &amp; Logos Icons">
                      <a:extLst>
                        <a:ext uri="{FF2B5EF4-FFF2-40B4-BE49-F238E27FC236}">
                          <a16:creationId xmlns:a16="http://schemas.microsoft.com/office/drawing/2014/main" id="{14DB54B1-7FCB-3C6B-7428-020BC5A6BC3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387150" y="2257496"/>
                      <a:ext cx="240178" cy="240178"/>
                    </a:xfrm>
                    <a:prstGeom prst="rect">
                      <a:avLst/>
                    </a:prstGeom>
                    <a:noFill/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mc:AlternateContent xmlns:mc="http://schemas.openxmlformats.org/markup-compatibility/2006">
              <mc:Choice xmlns:p14="http://schemas.microsoft.com/office/powerpoint/2010/main" Requires="p14">
                <p:contentPart p14:bwMode="auto" r:id="rId7">
                  <p14:nvContentPartPr>
                    <p14:cNvPr id="1454" name="Ink 1453">
                      <a:extLst>
                        <a:ext uri="{FF2B5EF4-FFF2-40B4-BE49-F238E27FC236}">
                          <a16:creationId xmlns:a16="http://schemas.microsoft.com/office/drawing/2014/main" id="{779BF712-A843-5D56-D361-ADDF4C516B1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82850" y="411531"/>
                    <a:ext cx="139320" cy="367560"/>
                  </p14:xfrm>
                </p:contentPart>
              </mc:Choice>
              <mc:Fallback>
                <p:pic>
                  <p:nvPicPr>
                    <p:cNvPr id="1454" name="Ink 1453">
                      <a:extLst>
                        <a:ext uri="{FF2B5EF4-FFF2-40B4-BE49-F238E27FC236}">
                          <a16:creationId xmlns:a16="http://schemas.microsoft.com/office/drawing/2014/main" id="{779BF712-A843-5D56-D361-ADDF4C516B11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4176370" y="405051"/>
                      <a:ext cx="151560" cy="379800"/>
                    </a:xfrm>
                    <a:prstGeom prst="rect">
                      <a:avLst/>
                    </a:prstGeom>
                  </p:spPr>
                </p:pic>
              </mc:Fallback>
            </mc:AlternateContent>
            <p:pic>
              <p:nvPicPr>
                <p:cNvPr id="1455" name="Graphic 1454">
                  <a:extLst>
                    <a:ext uri="{FF2B5EF4-FFF2-40B4-BE49-F238E27FC236}">
                      <a16:creationId xmlns:a16="http://schemas.microsoft.com/office/drawing/2014/main" id="{18E618CC-A753-F5ED-0EF9-B4ACE28749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2163" y="703622"/>
                  <a:ext cx="277000" cy="277000"/>
                </a:xfrm>
                <a:prstGeom prst="rect">
                  <a:avLst/>
                </a:prstGeom>
              </p:spPr>
            </p:pic>
            <p:pic>
              <p:nvPicPr>
                <p:cNvPr id="1456" name="Picture 1455" descr="Lakehouse">
                  <a:extLst>
                    <a:ext uri="{FF2B5EF4-FFF2-40B4-BE49-F238E27FC236}">
                      <a16:creationId xmlns:a16="http://schemas.microsoft.com/office/drawing/2014/main" id="{EF093966-794D-DE91-2A41-9ACE83C2D1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81687" y="1027665"/>
                  <a:ext cx="361454" cy="361454"/>
                </a:xfrm>
                <a:prstGeom prst="rect">
                  <a:avLst/>
                </a:prstGeom>
              </p:spPr>
            </p:pic>
            <p:pic>
              <p:nvPicPr>
                <p:cNvPr id="1457" name="Graphic 1456">
                  <a:extLst>
                    <a:ext uri="{FF2B5EF4-FFF2-40B4-BE49-F238E27FC236}">
                      <a16:creationId xmlns:a16="http://schemas.microsoft.com/office/drawing/2014/main" id="{DBBD5D06-72A9-AD13-DA90-A00F936FA2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75030" y="689800"/>
                  <a:ext cx="270319" cy="270319"/>
                </a:xfrm>
                <a:prstGeom prst="rect">
                  <a:avLst/>
                </a:prstGeom>
              </p:spPr>
            </p:pic>
            <p:pic>
              <p:nvPicPr>
                <p:cNvPr id="1458" name="Picture 8" descr="Silver Icon PNGs for Free Download">
                  <a:extLst>
                    <a:ext uri="{FF2B5EF4-FFF2-40B4-BE49-F238E27FC236}">
                      <a16:creationId xmlns:a16="http://schemas.microsoft.com/office/drawing/2014/main" id="{9624CE8B-4BA9-41F8-4C0C-B54968C3483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644549" y="843885"/>
                  <a:ext cx="183780" cy="1837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321" name="Rectangle: Rounded Corners 1320">
                <a:extLst>
                  <a:ext uri="{FF2B5EF4-FFF2-40B4-BE49-F238E27FC236}">
                    <a16:creationId xmlns:a16="http://schemas.microsoft.com/office/drawing/2014/main" id="{7676E5FA-BBC9-4696-BF35-825A2DAE4889}"/>
                  </a:ext>
                </a:extLst>
              </p:cNvPr>
              <p:cNvSpPr/>
              <p:nvPr/>
            </p:nvSpPr>
            <p:spPr bwMode="auto">
              <a:xfrm>
                <a:off x="3855277" y="225404"/>
                <a:ext cx="8343617" cy="5166367"/>
              </a:xfrm>
              <a:prstGeom prst="roundRect">
                <a:avLst>
                  <a:gd name="adj" fmla="val 856"/>
                </a:avLst>
              </a:prstGeom>
              <a:solidFill>
                <a:srgbClr val="E1ECEA"/>
              </a:solidFill>
              <a:ln w="4445" cap="flat" cmpd="sng" algn="ctr">
                <a:solidFill>
                  <a:srgbClr val="CAE4E1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5400000" algn="t" rotWithShape="0">
                  <a:prstClr val="black">
                    <a:alpha val="7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22" name="Graphic 1321">
                <a:extLst>
                  <a:ext uri="{FF2B5EF4-FFF2-40B4-BE49-F238E27FC236}">
                    <a16:creationId xmlns:a16="http://schemas.microsoft.com/office/drawing/2014/main" id="{6B6BE4CD-2A65-748C-126A-3AD29A583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22997" y="301183"/>
                <a:ext cx="251722" cy="251722"/>
              </a:xfrm>
              <a:prstGeom prst="rect">
                <a:avLst/>
              </a:prstGeom>
            </p:spPr>
          </p:pic>
          <p:sp>
            <p:nvSpPr>
              <p:cNvPr id="1323" name="TextBox 1322">
                <a:extLst>
                  <a:ext uri="{FF2B5EF4-FFF2-40B4-BE49-F238E27FC236}">
                    <a16:creationId xmlns:a16="http://schemas.microsoft.com/office/drawing/2014/main" id="{50A2C5E1-2254-ABDF-52E2-9814A9A8495A}"/>
                  </a:ext>
                </a:extLst>
              </p:cNvPr>
              <p:cNvSpPr txBox="1"/>
              <p:nvPr/>
            </p:nvSpPr>
            <p:spPr>
              <a:xfrm>
                <a:off x="4216121" y="298507"/>
                <a:ext cx="1361114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Local machine</a:t>
                </a:r>
                <a:endParaRPr kumimoji="0" lang="en-CA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24" name="TextBox 1323">
                <a:extLst>
                  <a:ext uri="{FF2B5EF4-FFF2-40B4-BE49-F238E27FC236}">
                    <a16:creationId xmlns:a16="http://schemas.microsoft.com/office/drawing/2014/main" id="{1EFF8F9D-3D0C-485F-F508-634BC302930A}"/>
                  </a:ext>
                </a:extLst>
              </p:cNvPr>
              <p:cNvSpPr txBox="1"/>
              <p:nvPr/>
            </p:nvSpPr>
            <p:spPr>
              <a:xfrm>
                <a:off x="4216120" y="445183"/>
                <a:ext cx="2653581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</a:rPr>
                  <a:t>Contains </a:t>
                </a:r>
                <a:r>
                  <a:rPr kumimoji="0" lang="en-CA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</a:rPr>
                  <a:t>large</a:t>
                </a:r>
                <a:r>
                  <a:rPr kumimoji="0" lang="en-CA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</a:rPr>
                  <a:t> git repositories and </a:t>
                </a:r>
                <a:r>
                  <a:rPr kumimoji="0" lang="en-CA" sz="7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</a:rPr>
                  <a:t>Windows Login </a:t>
                </a:r>
                <a:r>
                  <a:rPr kumimoji="0" lang="en-CA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</a:rPr>
                  <a:t>context</a:t>
                </a:r>
                <a:endParaRPr kumimoji="0" lang="en-CA" sz="7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  <p:cxnSp>
            <p:nvCxnSpPr>
              <p:cNvPr id="1325" name="Straight Connector 1324">
                <a:extLst>
                  <a:ext uri="{FF2B5EF4-FFF2-40B4-BE49-F238E27FC236}">
                    <a16:creationId xmlns:a16="http://schemas.microsoft.com/office/drawing/2014/main" id="{65E4667D-4A62-2DB6-0FE2-265C658951DD}"/>
                  </a:ext>
                </a:extLst>
              </p:cNvPr>
              <p:cNvCxnSpPr/>
              <p:nvPr/>
            </p:nvCxnSpPr>
            <p:spPr>
              <a:xfrm>
                <a:off x="3366110" y="67881"/>
                <a:ext cx="0" cy="5757925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dash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326" name="Straight Connector 1325">
                <a:extLst>
                  <a:ext uri="{FF2B5EF4-FFF2-40B4-BE49-F238E27FC236}">
                    <a16:creationId xmlns:a16="http://schemas.microsoft.com/office/drawing/2014/main" id="{47AA9183-97FF-7BCB-7765-BC73455E9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714" y="2136262"/>
                <a:ext cx="3202396" cy="2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dash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327" name="Straight Connector 1326">
                <a:extLst>
                  <a:ext uri="{FF2B5EF4-FFF2-40B4-BE49-F238E27FC236}">
                    <a16:creationId xmlns:a16="http://schemas.microsoft.com/office/drawing/2014/main" id="{55001A8C-A96D-FE33-82A8-194B210E7F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714" y="4105483"/>
                <a:ext cx="3202396" cy="2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dash"/>
                <a:headEnd type="none" w="lg" len="med"/>
                <a:tailEnd type="none" w="lg" len="med"/>
              </a:ln>
              <a:effectLst/>
            </p:spPr>
          </p:cxnSp>
          <p:pic>
            <p:nvPicPr>
              <p:cNvPr id="1328" name="Graphic 1327">
                <a:extLst>
                  <a:ext uri="{FF2B5EF4-FFF2-40B4-BE49-F238E27FC236}">
                    <a16:creationId xmlns:a16="http://schemas.microsoft.com/office/drawing/2014/main" id="{2B654C20-41C0-A498-2CBD-E24025D31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136652" y="2788650"/>
                <a:ext cx="515502" cy="515502"/>
              </a:xfrm>
              <a:prstGeom prst="rect">
                <a:avLst/>
              </a:prstGeom>
            </p:spPr>
          </p:pic>
          <p:sp>
            <p:nvSpPr>
              <p:cNvPr id="1329" name="Arrow: Down 1328">
                <a:extLst>
                  <a:ext uri="{FF2B5EF4-FFF2-40B4-BE49-F238E27FC236}">
                    <a16:creationId xmlns:a16="http://schemas.microsoft.com/office/drawing/2014/main" id="{68CED9BF-7DED-D090-12F7-2D9E50E53B45}"/>
                  </a:ext>
                </a:extLst>
              </p:cNvPr>
              <p:cNvSpPr/>
              <p:nvPr/>
            </p:nvSpPr>
            <p:spPr bwMode="auto">
              <a:xfrm rot="16200000">
                <a:off x="1491647" y="2417564"/>
                <a:ext cx="151387" cy="982966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0" name="Arrow: Down 1329">
                <a:extLst>
                  <a:ext uri="{FF2B5EF4-FFF2-40B4-BE49-F238E27FC236}">
                    <a16:creationId xmlns:a16="http://schemas.microsoft.com/office/drawing/2014/main" id="{05B8FC00-88A0-DAB0-92A7-28B1C16A7C02}"/>
                  </a:ext>
                </a:extLst>
              </p:cNvPr>
              <p:cNvSpPr/>
              <p:nvPr/>
            </p:nvSpPr>
            <p:spPr bwMode="auto">
              <a:xfrm rot="16200000">
                <a:off x="1492711" y="2630611"/>
                <a:ext cx="151387" cy="982966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1" name="Arrow: Down 1330">
                <a:extLst>
                  <a:ext uri="{FF2B5EF4-FFF2-40B4-BE49-F238E27FC236}">
                    <a16:creationId xmlns:a16="http://schemas.microsoft.com/office/drawing/2014/main" id="{5195D272-4241-0C13-98AD-7ABEE042A3B3}"/>
                  </a:ext>
                </a:extLst>
              </p:cNvPr>
              <p:cNvSpPr/>
              <p:nvPr/>
            </p:nvSpPr>
            <p:spPr bwMode="auto">
              <a:xfrm rot="16200000">
                <a:off x="1491647" y="2519543"/>
                <a:ext cx="151387" cy="982966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2" name="Arrow: Down 1331">
                <a:extLst>
                  <a:ext uri="{FF2B5EF4-FFF2-40B4-BE49-F238E27FC236}">
                    <a16:creationId xmlns:a16="http://schemas.microsoft.com/office/drawing/2014/main" id="{88897307-4332-A7A0-D734-93E47334E09D}"/>
                  </a:ext>
                </a:extLst>
              </p:cNvPr>
              <p:cNvSpPr/>
              <p:nvPr/>
            </p:nvSpPr>
            <p:spPr bwMode="auto">
              <a:xfrm rot="16200000">
                <a:off x="1485912" y="2748754"/>
                <a:ext cx="151387" cy="982966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3" name="TextBox 1332">
                <a:extLst>
                  <a:ext uri="{FF2B5EF4-FFF2-40B4-BE49-F238E27FC236}">
                    <a16:creationId xmlns:a16="http://schemas.microsoft.com/office/drawing/2014/main" id="{DBA200E9-6C61-16C4-4D0A-0A206E2A5D8C}"/>
                  </a:ext>
                </a:extLst>
              </p:cNvPr>
              <p:cNvSpPr txBox="1"/>
              <p:nvPr/>
            </p:nvSpPr>
            <p:spPr>
              <a:xfrm>
                <a:off x="345560" y="2890989"/>
                <a:ext cx="592774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🤖</a:t>
                </a:r>
                <a:endParaRPr kumimoji="0" lang="en-CA" sz="14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34" name="TextBox 1333">
                <a:extLst>
                  <a:ext uri="{FF2B5EF4-FFF2-40B4-BE49-F238E27FC236}">
                    <a16:creationId xmlns:a16="http://schemas.microsoft.com/office/drawing/2014/main" id="{8A2E07B8-9E5F-12EE-A8D3-9C6C60176770}"/>
                  </a:ext>
                </a:extLst>
              </p:cNvPr>
              <p:cNvSpPr txBox="1"/>
              <p:nvPr/>
            </p:nvSpPr>
            <p:spPr>
              <a:xfrm>
                <a:off x="365443" y="3124171"/>
                <a:ext cx="592774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Synthetics</a:t>
                </a:r>
                <a:endParaRPr kumimoji="0" lang="en-CA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35" name="Arrow: Down 1334">
                <a:extLst>
                  <a:ext uri="{FF2B5EF4-FFF2-40B4-BE49-F238E27FC236}">
                    <a16:creationId xmlns:a16="http://schemas.microsoft.com/office/drawing/2014/main" id="{6B543F15-ABE9-7A92-64DF-601B0200B4C2}"/>
                  </a:ext>
                </a:extLst>
              </p:cNvPr>
              <p:cNvSpPr/>
              <p:nvPr/>
            </p:nvSpPr>
            <p:spPr bwMode="auto">
              <a:xfrm rot="8100000">
                <a:off x="1357739" y="845854"/>
                <a:ext cx="151387" cy="2397425"/>
              </a:xfrm>
              <a:prstGeom prst="downArrow">
                <a:avLst/>
              </a:prstGeom>
              <a:solidFill>
                <a:srgbClr val="E6E6E6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6" name="Rectangle 1335">
                <a:extLst>
                  <a:ext uri="{FF2B5EF4-FFF2-40B4-BE49-F238E27FC236}">
                    <a16:creationId xmlns:a16="http://schemas.microsoft.com/office/drawing/2014/main" id="{B697D42F-3EFB-DDCD-07DA-08A27A91A811}"/>
                  </a:ext>
                </a:extLst>
              </p:cNvPr>
              <p:cNvSpPr/>
              <p:nvPr/>
            </p:nvSpPr>
            <p:spPr bwMode="auto">
              <a:xfrm>
                <a:off x="1114457" y="1689045"/>
                <a:ext cx="1269039" cy="420268"/>
              </a:xfrm>
              <a:prstGeom prst="rect">
                <a:avLst/>
              </a:prstGeom>
              <a:solidFill>
                <a:srgbClr val="000000">
                  <a:alpha val="1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37" name="Picture 6" descr="Microsoft Fabric | Logopedia | Fandom">
                <a:extLst>
                  <a:ext uri="{FF2B5EF4-FFF2-40B4-BE49-F238E27FC236}">
                    <a16:creationId xmlns:a16="http://schemas.microsoft.com/office/drawing/2014/main" id="{E46E13CD-1CEE-900B-BE9C-8E5A46AD1D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42407" y="1789726"/>
                <a:ext cx="242768" cy="2427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38" name="TextBox 1337">
                <a:extLst>
                  <a:ext uri="{FF2B5EF4-FFF2-40B4-BE49-F238E27FC236}">
                    <a16:creationId xmlns:a16="http://schemas.microsoft.com/office/drawing/2014/main" id="{4F8FF75B-62FA-8ED0-B258-0963669EE49C}"/>
                  </a:ext>
                </a:extLst>
              </p:cNvPr>
              <p:cNvSpPr txBox="1"/>
              <p:nvPr/>
            </p:nvSpPr>
            <p:spPr>
              <a:xfrm>
                <a:off x="1363791" y="1812549"/>
                <a:ext cx="89916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Fabric</a:t>
                </a:r>
                <a:endParaRPr kumimoji="0" lang="en-CA" sz="14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39" name="Rectangle 1338">
                <a:extLst>
                  <a:ext uri="{FF2B5EF4-FFF2-40B4-BE49-F238E27FC236}">
                    <a16:creationId xmlns:a16="http://schemas.microsoft.com/office/drawing/2014/main" id="{D41889BC-587A-DD4A-D6C3-92FB66AF9BC9}"/>
                  </a:ext>
                </a:extLst>
              </p:cNvPr>
              <p:cNvSpPr/>
              <p:nvPr/>
            </p:nvSpPr>
            <p:spPr bwMode="auto">
              <a:xfrm>
                <a:off x="137523" y="3620588"/>
                <a:ext cx="3150757" cy="420268"/>
              </a:xfrm>
              <a:prstGeom prst="rect">
                <a:avLst/>
              </a:prstGeom>
              <a:solidFill>
                <a:srgbClr val="000000">
                  <a:alpha val="1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0" name="TextBox 1339">
                <a:extLst>
                  <a:ext uri="{FF2B5EF4-FFF2-40B4-BE49-F238E27FC236}">
                    <a16:creationId xmlns:a16="http://schemas.microsoft.com/office/drawing/2014/main" id="{8CFB9FE1-E73D-83AE-BF03-3576D0F91180}"/>
                  </a:ext>
                </a:extLst>
              </p:cNvPr>
              <p:cNvSpPr txBox="1"/>
              <p:nvPr/>
            </p:nvSpPr>
            <p:spPr>
              <a:xfrm>
                <a:off x="53429" y="3708781"/>
                <a:ext cx="339051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Livesite Incident Management System</a:t>
                </a:r>
                <a:endParaRPr kumimoji="0" lang="en-CA" sz="14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41" name="Rectangle 1340">
                <a:extLst>
                  <a:ext uri="{FF2B5EF4-FFF2-40B4-BE49-F238E27FC236}">
                    <a16:creationId xmlns:a16="http://schemas.microsoft.com/office/drawing/2014/main" id="{184DBF0E-F9DD-1F06-FCE1-3C110C684DA7}"/>
                  </a:ext>
                </a:extLst>
              </p:cNvPr>
              <p:cNvSpPr/>
              <p:nvPr/>
            </p:nvSpPr>
            <p:spPr bwMode="auto">
              <a:xfrm>
                <a:off x="140329" y="5391771"/>
                <a:ext cx="3150757" cy="420268"/>
              </a:xfrm>
              <a:prstGeom prst="rect">
                <a:avLst/>
              </a:prstGeom>
              <a:solidFill>
                <a:srgbClr val="000000">
                  <a:alpha val="1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2" name="TextBox 1341">
                <a:extLst>
                  <a:ext uri="{FF2B5EF4-FFF2-40B4-BE49-F238E27FC236}">
                    <a16:creationId xmlns:a16="http://schemas.microsoft.com/office/drawing/2014/main" id="{F49EC269-B509-1D27-F903-F16978E9A135}"/>
                  </a:ext>
                </a:extLst>
              </p:cNvPr>
              <p:cNvSpPr txBox="1"/>
              <p:nvPr/>
            </p:nvSpPr>
            <p:spPr>
              <a:xfrm>
                <a:off x="56235" y="5479964"/>
                <a:ext cx="339051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Git provider</a:t>
                </a:r>
                <a:endParaRPr kumimoji="0" lang="en-CA" sz="14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pic>
            <p:nvPicPr>
              <p:cNvPr id="1343" name="Picture 1342" descr="Azure DevOps Logo and symbol, meaning, history, PNG, brand">
                <a:extLst>
                  <a:ext uri="{FF2B5EF4-FFF2-40B4-BE49-F238E27FC236}">
                    <a16:creationId xmlns:a16="http://schemas.microsoft.com/office/drawing/2014/main" id="{76998909-997A-F483-1F3A-BC0E53468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968" y="4332891"/>
                <a:ext cx="1673933" cy="941587"/>
              </a:xfrm>
              <a:prstGeom prst="rect">
                <a:avLst/>
              </a:prstGeom>
            </p:spPr>
          </p:pic>
          <p:pic>
            <p:nvPicPr>
              <p:cNvPr id="1344" name="Picture 1343" descr="Unlocking the Power of GitHub: A Comprehensive Guide for Developers and  Teams">
                <a:extLst>
                  <a:ext uri="{FF2B5EF4-FFF2-40B4-BE49-F238E27FC236}">
                    <a16:creationId xmlns:a16="http://schemas.microsoft.com/office/drawing/2014/main" id="{8D093C0E-0850-AA00-0716-6CD42557C4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66129" y="4350231"/>
                <a:ext cx="2038836" cy="755728"/>
              </a:xfrm>
              <a:prstGeom prst="rect">
                <a:avLst/>
              </a:prstGeom>
            </p:spPr>
          </p:pic>
          <p:pic>
            <p:nvPicPr>
              <p:cNvPr id="1345" name="Graphic 1344">
                <a:extLst>
                  <a:ext uri="{FF2B5EF4-FFF2-40B4-BE49-F238E27FC236}">
                    <a16:creationId xmlns:a16="http://schemas.microsoft.com/office/drawing/2014/main" id="{59D9647E-8382-A7C8-972F-149ABE4A08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019749" y="4333042"/>
                <a:ext cx="234325" cy="234325"/>
              </a:xfrm>
              <a:prstGeom prst="rect">
                <a:avLst/>
              </a:prstGeom>
            </p:spPr>
          </p:pic>
          <p:pic>
            <p:nvPicPr>
              <p:cNvPr id="1346" name="Graphic 1345">
                <a:extLst>
                  <a:ext uri="{FF2B5EF4-FFF2-40B4-BE49-F238E27FC236}">
                    <a16:creationId xmlns:a16="http://schemas.microsoft.com/office/drawing/2014/main" id="{AE42320E-02A8-00A1-0138-6781950B15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019748" y="4631466"/>
                <a:ext cx="234325" cy="234325"/>
              </a:xfrm>
              <a:prstGeom prst="rect">
                <a:avLst/>
              </a:prstGeom>
            </p:spPr>
          </p:pic>
          <p:pic>
            <p:nvPicPr>
              <p:cNvPr id="1347" name="Graphic 1346">
                <a:extLst>
                  <a:ext uri="{FF2B5EF4-FFF2-40B4-BE49-F238E27FC236}">
                    <a16:creationId xmlns:a16="http://schemas.microsoft.com/office/drawing/2014/main" id="{D799971B-5E0D-7DFB-CC3E-45DF27C6A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012461" y="4936833"/>
                <a:ext cx="234325" cy="234325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1348" name="Ink 1347">
                    <a:extLst>
                      <a:ext uri="{FF2B5EF4-FFF2-40B4-BE49-F238E27FC236}">
                        <a16:creationId xmlns:a16="http://schemas.microsoft.com/office/drawing/2014/main" id="{E0853D5E-9EE8-1ADC-E754-2FBE4C139EDE}"/>
                      </a:ext>
                    </a:extLst>
                  </p14:cNvPr>
                  <p14:cNvContentPartPr/>
                  <p14:nvPr/>
                </p14:nvContentPartPr>
                <p14:xfrm>
                  <a:off x="2491560" y="4293750"/>
                  <a:ext cx="476640" cy="174960"/>
                </p14:xfrm>
              </p:contentPart>
            </mc:Choice>
            <mc:Fallback>
              <p:pic>
                <p:nvPicPr>
                  <p:cNvPr id="1348" name="Ink 1347">
                    <a:extLst>
                      <a:ext uri="{FF2B5EF4-FFF2-40B4-BE49-F238E27FC236}">
                        <a16:creationId xmlns:a16="http://schemas.microsoft.com/office/drawing/2014/main" id="{E0853D5E-9EE8-1ADC-E754-2FBE4C139EDE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2485440" y="4287630"/>
                    <a:ext cx="488880" cy="18720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349" name="TextBox 1348">
                <a:extLst>
                  <a:ext uri="{FF2B5EF4-FFF2-40B4-BE49-F238E27FC236}">
                    <a16:creationId xmlns:a16="http://schemas.microsoft.com/office/drawing/2014/main" id="{6154614F-6051-69BA-513D-4A9CF262C238}"/>
                  </a:ext>
                </a:extLst>
              </p:cNvPr>
              <p:cNvSpPr txBox="1"/>
              <p:nvPr/>
            </p:nvSpPr>
            <p:spPr>
              <a:xfrm>
                <a:off x="1589104" y="4219118"/>
                <a:ext cx="899168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Many git repos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50" name="TextBox 1349">
                <a:extLst>
                  <a:ext uri="{FF2B5EF4-FFF2-40B4-BE49-F238E27FC236}">
                    <a16:creationId xmlns:a16="http://schemas.microsoft.com/office/drawing/2014/main" id="{230E121C-9E32-17B7-9260-965D3C09A2C0}"/>
                  </a:ext>
                </a:extLst>
              </p:cNvPr>
              <p:cNvSpPr txBox="1"/>
              <p:nvPr/>
            </p:nvSpPr>
            <p:spPr>
              <a:xfrm>
                <a:off x="967933" y="2672187"/>
                <a:ext cx="112096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100s of incidents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pic>
            <p:nvPicPr>
              <p:cNvPr id="1351" name="Picture 1350" descr="GitHub - microsoft/vscode: Visual Studio Code">
                <a:extLst>
                  <a:ext uri="{FF2B5EF4-FFF2-40B4-BE49-F238E27FC236}">
                    <a16:creationId xmlns:a16="http://schemas.microsoft.com/office/drawing/2014/main" id="{C647AE10-D904-9DA9-DE27-65D7A7C346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014457" y="731235"/>
                <a:ext cx="1420623" cy="1065467"/>
              </a:xfrm>
              <a:prstGeom prst="rect">
                <a:avLst/>
              </a:prstGeom>
            </p:spPr>
          </p:pic>
          <p:pic>
            <p:nvPicPr>
              <p:cNvPr id="1352" name="Picture 1351" descr="Here's an app icon I designed for VSCode that is designed as a MacOS icon :  r/vscode">
                <a:extLst>
                  <a:ext uri="{FF2B5EF4-FFF2-40B4-BE49-F238E27FC236}">
                    <a16:creationId xmlns:a16="http://schemas.microsoft.com/office/drawing/2014/main" id="{375C2CE5-20C0-E2FF-5299-C7848F683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19320" y="1556707"/>
                <a:ext cx="479989" cy="479989"/>
              </a:xfrm>
              <a:prstGeom prst="rect">
                <a:avLst/>
              </a:prstGeom>
            </p:spPr>
          </p:pic>
          <p:pic>
            <p:nvPicPr>
              <p:cNvPr id="1353" name="Picture 1352" descr="GitHub - github/copilot-cli: GitHub Copilot CLI brings the power of Copilot  coding agent directly to your terminal.">
                <a:extLst>
                  <a:ext uri="{FF2B5EF4-FFF2-40B4-BE49-F238E27FC236}">
                    <a16:creationId xmlns:a16="http://schemas.microsoft.com/office/drawing/2014/main" id="{58D67606-FDE9-120A-5918-CDB78D1A6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989646" y="2569697"/>
                <a:ext cx="1573794" cy="1034045"/>
              </a:xfrm>
              <a:prstGeom prst="rect">
                <a:avLst/>
              </a:prstGeom>
            </p:spPr>
          </p:pic>
          <p:sp>
            <p:nvSpPr>
              <p:cNvPr id="1354" name="Arrow: Down 1353">
                <a:extLst>
                  <a:ext uri="{FF2B5EF4-FFF2-40B4-BE49-F238E27FC236}">
                    <a16:creationId xmlns:a16="http://schemas.microsoft.com/office/drawing/2014/main" id="{D8B8E103-85C2-807C-255D-ADB589B7C37C}"/>
                  </a:ext>
                </a:extLst>
              </p:cNvPr>
              <p:cNvSpPr/>
              <p:nvPr/>
            </p:nvSpPr>
            <p:spPr bwMode="auto">
              <a:xfrm rot="16200000">
                <a:off x="4614596" y="2787362"/>
                <a:ext cx="151387" cy="598716"/>
              </a:xfrm>
              <a:prstGeom prst="downArrow">
                <a:avLst/>
              </a:prstGeom>
              <a:solidFill>
                <a:srgbClr val="D83B01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55" name="Picture 1354">
                <a:extLst>
                  <a:ext uri="{FF2B5EF4-FFF2-40B4-BE49-F238E27FC236}">
                    <a16:creationId xmlns:a16="http://schemas.microsoft.com/office/drawing/2014/main" id="{37328AF8-67E1-B2B6-B784-A3E37A48CB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23271" y="2866042"/>
                <a:ext cx="441355" cy="441355"/>
              </a:xfrm>
              <a:prstGeom prst="ellipse">
                <a:avLst/>
              </a:prstGeom>
              <a:ln>
                <a:solidFill>
                  <a:srgbClr val="FFFFFF"/>
                </a:solidFill>
              </a:ln>
            </p:spPr>
          </p:pic>
          <p:sp>
            <p:nvSpPr>
              <p:cNvPr id="1356" name="Arrow: Down 1355">
                <a:extLst>
                  <a:ext uri="{FF2B5EF4-FFF2-40B4-BE49-F238E27FC236}">
                    <a16:creationId xmlns:a16="http://schemas.microsoft.com/office/drawing/2014/main" id="{EBC1BC10-44F2-C7FC-80C6-4DA308F28F1B}"/>
                  </a:ext>
                </a:extLst>
              </p:cNvPr>
              <p:cNvSpPr/>
              <p:nvPr/>
            </p:nvSpPr>
            <p:spPr bwMode="auto">
              <a:xfrm rot="16200000">
                <a:off x="7027893" y="2436744"/>
                <a:ext cx="151387" cy="1275317"/>
              </a:xfrm>
              <a:prstGeom prst="downArrow">
                <a:avLst/>
              </a:prstGeom>
              <a:solidFill>
                <a:srgbClr val="E6E6E6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57" name="Picture 1356" descr="Why using Playwright for Web Automation? - NashTech Blog">
                <a:extLst>
                  <a:ext uri="{FF2B5EF4-FFF2-40B4-BE49-F238E27FC236}">
                    <a16:creationId xmlns:a16="http://schemas.microsoft.com/office/drawing/2014/main" id="{78DF1510-8F26-96A4-C540-595274C9E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610282" y="2772161"/>
                <a:ext cx="980991" cy="197734"/>
              </a:xfrm>
              <a:prstGeom prst="rect">
                <a:avLst/>
              </a:prstGeom>
            </p:spPr>
          </p:pic>
          <p:sp>
            <p:nvSpPr>
              <p:cNvPr id="1358" name="Arrow: Down 1357">
                <a:extLst>
                  <a:ext uri="{FF2B5EF4-FFF2-40B4-BE49-F238E27FC236}">
                    <a16:creationId xmlns:a16="http://schemas.microsoft.com/office/drawing/2014/main" id="{18E3DF08-A494-7BAE-DD55-FDFCF67B05AD}"/>
                  </a:ext>
                </a:extLst>
              </p:cNvPr>
              <p:cNvSpPr/>
              <p:nvPr/>
            </p:nvSpPr>
            <p:spPr bwMode="auto">
              <a:xfrm rot="5400000">
                <a:off x="7027893" y="2588131"/>
                <a:ext cx="151387" cy="1275317"/>
              </a:xfrm>
              <a:prstGeom prst="downArrow">
                <a:avLst/>
              </a:prstGeom>
              <a:solidFill>
                <a:srgbClr val="E6E6E6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9" name="TextBox 1358">
                <a:extLst>
                  <a:ext uri="{FF2B5EF4-FFF2-40B4-BE49-F238E27FC236}">
                    <a16:creationId xmlns:a16="http://schemas.microsoft.com/office/drawing/2014/main" id="{28CB1085-60CF-87D5-E798-5DED7F34BFCC}"/>
                  </a:ext>
                </a:extLst>
              </p:cNvPr>
              <p:cNvSpPr txBox="1"/>
              <p:nvPr/>
            </p:nvSpPr>
            <p:spPr>
              <a:xfrm>
                <a:off x="6631718" y="3345277"/>
                <a:ext cx="1120960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Sniff network trace to extract JWT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60" name="Arrow: Down 1359">
                <a:extLst>
                  <a:ext uri="{FF2B5EF4-FFF2-40B4-BE49-F238E27FC236}">
                    <a16:creationId xmlns:a16="http://schemas.microsoft.com/office/drawing/2014/main" id="{2BE1693C-95B1-73A6-F0C9-A1AD3120B595}"/>
                  </a:ext>
                </a:extLst>
              </p:cNvPr>
              <p:cNvSpPr/>
              <p:nvPr/>
            </p:nvSpPr>
            <p:spPr bwMode="auto">
              <a:xfrm rot="10800000">
                <a:off x="5684084" y="1964920"/>
                <a:ext cx="151387" cy="553490"/>
              </a:xfrm>
              <a:prstGeom prst="downArrow">
                <a:avLst/>
              </a:prstGeom>
              <a:solidFill>
                <a:srgbClr val="D83B01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1" name="TextBox 1360">
                <a:extLst>
                  <a:ext uri="{FF2B5EF4-FFF2-40B4-BE49-F238E27FC236}">
                    <a16:creationId xmlns:a16="http://schemas.microsoft.com/office/drawing/2014/main" id="{527A044B-65F2-058A-44D3-969C300420AD}"/>
                  </a:ext>
                </a:extLst>
              </p:cNvPr>
              <p:cNvSpPr txBox="1"/>
              <p:nvPr/>
            </p:nvSpPr>
            <p:spPr>
              <a:xfrm>
                <a:off x="5861481" y="2030833"/>
                <a:ext cx="1729792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Deterministic, desired state, data driven, tested code that works with my JWT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62" name="Arrow: Down 1361">
                <a:extLst>
                  <a:ext uri="{FF2B5EF4-FFF2-40B4-BE49-F238E27FC236}">
                    <a16:creationId xmlns:a16="http://schemas.microsoft.com/office/drawing/2014/main" id="{62016A82-0C67-3000-636E-61817E447C7A}"/>
                  </a:ext>
                </a:extLst>
              </p:cNvPr>
              <p:cNvSpPr/>
              <p:nvPr/>
            </p:nvSpPr>
            <p:spPr bwMode="auto">
              <a:xfrm rot="5400000">
                <a:off x="3914537" y="403151"/>
                <a:ext cx="151387" cy="2048456"/>
              </a:xfrm>
              <a:prstGeom prst="downArrow">
                <a:avLst/>
              </a:prstGeom>
              <a:solidFill>
                <a:srgbClr val="E6E6E6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3" name="Rectangle 1362">
                <a:extLst>
                  <a:ext uri="{FF2B5EF4-FFF2-40B4-BE49-F238E27FC236}">
                    <a16:creationId xmlns:a16="http://schemas.microsoft.com/office/drawing/2014/main" id="{74A7F04B-E3C6-A63F-E920-7345D8AC4F45}"/>
                  </a:ext>
                </a:extLst>
              </p:cNvPr>
              <p:cNvSpPr/>
              <p:nvPr/>
            </p:nvSpPr>
            <p:spPr bwMode="auto">
              <a:xfrm>
                <a:off x="3408864" y="1090543"/>
                <a:ext cx="1468070" cy="239986"/>
              </a:xfrm>
              <a:prstGeom prst="rect">
                <a:avLst/>
              </a:prstGeom>
              <a:solidFill>
                <a:srgbClr val="000000">
                  <a:alpha val="1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4" name="TextBox 1363">
                <a:extLst>
                  <a:ext uri="{FF2B5EF4-FFF2-40B4-BE49-F238E27FC236}">
                    <a16:creationId xmlns:a16="http://schemas.microsoft.com/office/drawing/2014/main" id="{25F26FAB-0B13-B36B-D810-9FD98F1E8774}"/>
                  </a:ext>
                </a:extLst>
              </p:cNvPr>
              <p:cNvSpPr txBox="1"/>
              <p:nvPr/>
            </p:nvSpPr>
            <p:spPr>
              <a:xfrm>
                <a:off x="3363539" y="1132869"/>
                <a:ext cx="152652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ODBC/Jupyter Kernel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65" name="TextBox 1364">
                <a:extLst>
                  <a:ext uri="{FF2B5EF4-FFF2-40B4-BE49-F238E27FC236}">
                    <a16:creationId xmlns:a16="http://schemas.microsoft.com/office/drawing/2014/main" id="{AE29C087-98D3-9DB0-ED97-F7A3AA57388D}"/>
                  </a:ext>
                </a:extLst>
              </p:cNvPr>
              <p:cNvSpPr txBox="1"/>
              <p:nvPr/>
            </p:nvSpPr>
            <p:spPr>
              <a:xfrm>
                <a:off x="3683468" y="3362054"/>
                <a:ext cx="112096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Me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66" name="TextBox 1365">
                <a:extLst>
                  <a:ext uri="{FF2B5EF4-FFF2-40B4-BE49-F238E27FC236}">
                    <a16:creationId xmlns:a16="http://schemas.microsoft.com/office/drawing/2014/main" id="{D8A6D761-97CA-E40B-EC3B-F6108A54A5C4}"/>
                  </a:ext>
                </a:extLst>
              </p:cNvPr>
              <p:cNvSpPr txBox="1"/>
              <p:nvPr/>
            </p:nvSpPr>
            <p:spPr>
              <a:xfrm>
                <a:off x="5014457" y="3635708"/>
                <a:ext cx="112096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/plan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/research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/fleet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/autopilot</a:t>
                </a:r>
                <a:endParaRPr kumimoji="0" lang="en-CA" sz="8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1367" name="Isosceles Triangle 1366">
                <a:extLst>
                  <a:ext uri="{FF2B5EF4-FFF2-40B4-BE49-F238E27FC236}">
                    <a16:creationId xmlns:a16="http://schemas.microsoft.com/office/drawing/2014/main" id="{ADE78802-C186-00A6-2CE8-8DECC42165B7}"/>
                  </a:ext>
                </a:extLst>
              </p:cNvPr>
              <p:cNvSpPr/>
              <p:nvPr/>
            </p:nvSpPr>
            <p:spPr bwMode="auto">
              <a:xfrm rot="16200000">
                <a:off x="6122818" y="1122889"/>
                <a:ext cx="766424" cy="344945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B0F0">
                      <a:alpha val="5000"/>
                    </a:srgbClr>
                  </a:gs>
                  <a:gs pos="100000">
                    <a:srgbClr val="0070C0">
                      <a:alpha val="20000"/>
                    </a:srgbClr>
                  </a:gs>
                </a:gsLst>
                <a:lin ang="18900000" scaled="1"/>
                <a:tileRect/>
              </a:gradFill>
              <a:ln w="1270" cap="flat" cmpd="sng" algn="ctr">
                <a:solidFill>
                  <a:srgbClr val="00B0F0">
                    <a:alpha val="60000"/>
                  </a:srgbClr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8" name="Rectangle: Rounded Corners 1367">
                <a:extLst>
                  <a:ext uri="{FF2B5EF4-FFF2-40B4-BE49-F238E27FC236}">
                    <a16:creationId xmlns:a16="http://schemas.microsoft.com/office/drawing/2014/main" id="{72344CEA-8DE6-E7BB-933F-906249DC1A00}"/>
                  </a:ext>
                </a:extLst>
              </p:cNvPr>
              <p:cNvSpPr/>
              <p:nvPr/>
            </p:nvSpPr>
            <p:spPr bwMode="auto">
              <a:xfrm>
                <a:off x="6650645" y="838999"/>
                <a:ext cx="4015864" cy="889575"/>
              </a:xfrm>
              <a:prstGeom prst="roundRect">
                <a:avLst>
                  <a:gd name="adj" fmla="val 11561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69" name="Picture 1368" descr="ACP support in Copilot CLI is now in public preview - GitHub Changelog">
                <a:extLst>
                  <a:ext uri="{FF2B5EF4-FFF2-40B4-BE49-F238E27FC236}">
                    <a16:creationId xmlns:a16="http://schemas.microsoft.com/office/drawing/2014/main" id="{18759B4B-ED46-4D5F-6762-212963216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64631" y="1037889"/>
                <a:ext cx="1273108" cy="452743"/>
              </a:xfrm>
              <a:prstGeom prst="rect">
                <a:avLst/>
              </a:prstGeom>
            </p:spPr>
          </p:pic>
          <p:pic>
            <p:nvPicPr>
              <p:cNvPr id="1370" name="Picture 1369">
                <a:extLst>
                  <a:ext uri="{FF2B5EF4-FFF2-40B4-BE49-F238E27FC236}">
                    <a16:creationId xmlns:a16="http://schemas.microsoft.com/office/drawing/2014/main" id="{3E7A7C4A-FED6-7F91-77B0-8D505C506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5360" y="1357591"/>
                <a:ext cx="241986" cy="241986"/>
              </a:xfrm>
              <a:prstGeom prst="ellipse">
                <a:avLst/>
              </a:prstGeom>
              <a:ln>
                <a:solidFill>
                  <a:srgbClr val="FFFFFF"/>
                </a:solidFill>
              </a:ln>
            </p:spPr>
          </p:pic>
          <p:pic>
            <p:nvPicPr>
              <p:cNvPr id="1371" name="Picture 1370" descr="Python (programming language) - Wikipedia">
                <a:extLst>
                  <a:ext uri="{FF2B5EF4-FFF2-40B4-BE49-F238E27FC236}">
                    <a16:creationId xmlns:a16="http://schemas.microsoft.com/office/drawing/2014/main" id="{7253EDE5-E680-32BF-0069-6F49EA266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70471" y="2087983"/>
                <a:ext cx="287603" cy="287603"/>
              </a:xfrm>
              <a:prstGeom prst="rect">
                <a:avLst/>
              </a:prstGeom>
            </p:spPr>
          </p:pic>
          <p:pic>
            <p:nvPicPr>
              <p:cNvPr id="1372" name="Picture 1371" descr="Azure Delta Lake - Monte Carlo Data">
                <a:extLst>
                  <a:ext uri="{FF2B5EF4-FFF2-40B4-BE49-F238E27FC236}">
                    <a16:creationId xmlns:a16="http://schemas.microsoft.com/office/drawing/2014/main" id="{E8E341F1-33D6-3F58-9FEC-E07BFC927C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520259" y="629748"/>
                <a:ext cx="243424" cy="236121"/>
              </a:xfrm>
              <a:prstGeom prst="rect">
                <a:avLst/>
              </a:prstGeom>
            </p:spPr>
          </p:pic>
          <p:sp>
            <p:nvSpPr>
              <p:cNvPr id="1373" name="Arrow: Down 1372">
                <a:extLst>
                  <a:ext uri="{FF2B5EF4-FFF2-40B4-BE49-F238E27FC236}">
                    <a16:creationId xmlns:a16="http://schemas.microsoft.com/office/drawing/2014/main" id="{70991F4C-592F-3A04-BEAB-2863B77B57D5}"/>
                  </a:ext>
                </a:extLst>
              </p:cNvPr>
              <p:cNvSpPr/>
              <p:nvPr/>
            </p:nvSpPr>
            <p:spPr bwMode="auto">
              <a:xfrm rot="16200000">
                <a:off x="3207225" y="2374779"/>
                <a:ext cx="151387" cy="1444218"/>
              </a:xfrm>
              <a:prstGeom prst="downArrow">
                <a:avLst/>
              </a:prstGeom>
              <a:solidFill>
                <a:srgbClr val="D83B01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4" name="Rectangle 1373">
                <a:extLst>
                  <a:ext uri="{FF2B5EF4-FFF2-40B4-BE49-F238E27FC236}">
                    <a16:creationId xmlns:a16="http://schemas.microsoft.com/office/drawing/2014/main" id="{8725A73D-5C17-CB54-C0BD-E715F69722D6}"/>
                  </a:ext>
                </a:extLst>
              </p:cNvPr>
              <p:cNvSpPr/>
              <p:nvPr/>
            </p:nvSpPr>
            <p:spPr bwMode="auto">
              <a:xfrm>
                <a:off x="2791837" y="2712059"/>
                <a:ext cx="909897" cy="344635"/>
              </a:xfrm>
              <a:prstGeom prst="rect">
                <a:avLst/>
              </a:prstGeom>
              <a:solidFill>
                <a:srgbClr val="FF8181">
                  <a:alpha val="1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5" name="TextBox 1374">
                <a:extLst>
                  <a:ext uri="{FF2B5EF4-FFF2-40B4-BE49-F238E27FC236}">
                    <a16:creationId xmlns:a16="http://schemas.microsoft.com/office/drawing/2014/main" id="{6202687A-4A08-BD1A-0FAC-8F03FEFB9FE9}"/>
                  </a:ext>
                </a:extLst>
              </p:cNvPr>
              <p:cNvSpPr txBox="1"/>
              <p:nvPr/>
            </p:nvSpPr>
            <p:spPr>
              <a:xfrm>
                <a:off x="2670397" y="2758225"/>
                <a:ext cx="10352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😩 </a:t>
                </a:r>
                <a:r>
                  <a: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EE0000"/>
                    </a:solidFill>
                    <a:effectLst/>
                    <a:uLnTx/>
                    <a:uFillTx/>
                    <a:latin typeface="Segoe UI Semibold"/>
                  </a:rPr>
                  <a:t>Pain</a:t>
                </a:r>
                <a:endParaRPr kumimoji="0" lang="en-CA" sz="1400" b="0" i="0" u="none" strike="noStrike" kern="0" cap="none" spc="0" normalizeH="0" baseline="0" noProof="0" err="1">
                  <a:ln>
                    <a:noFill/>
                  </a:ln>
                  <a:solidFill>
                    <a:srgbClr val="EE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76" name="Arrow: Down 1375">
                <a:extLst>
                  <a:ext uri="{FF2B5EF4-FFF2-40B4-BE49-F238E27FC236}">
                    <a16:creationId xmlns:a16="http://schemas.microsoft.com/office/drawing/2014/main" id="{F1A4C935-C8F2-34F7-54EB-08721FFBC617}"/>
                  </a:ext>
                </a:extLst>
              </p:cNvPr>
              <p:cNvSpPr/>
              <p:nvPr/>
            </p:nvSpPr>
            <p:spPr bwMode="auto">
              <a:xfrm rot="16200000">
                <a:off x="6570068" y="938932"/>
                <a:ext cx="151387" cy="659610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7" name="TextBox 1376">
                <a:extLst>
                  <a:ext uri="{FF2B5EF4-FFF2-40B4-BE49-F238E27FC236}">
                    <a16:creationId xmlns:a16="http://schemas.microsoft.com/office/drawing/2014/main" id="{7A9D1F53-2CAC-D852-4563-9CE87B4D645B}"/>
                  </a:ext>
                </a:extLst>
              </p:cNvPr>
              <p:cNvSpPr txBox="1"/>
              <p:nvPr/>
            </p:nvSpPr>
            <p:spPr>
              <a:xfrm>
                <a:off x="6677448" y="1071216"/>
                <a:ext cx="1131769" cy="461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Static </a:t>
                </a:r>
                <a:b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</a:b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RegEx </a:t>
                </a:r>
                <a:b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</a:b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rules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78" name="Arrow: Down 1377">
                <a:extLst>
                  <a:ext uri="{FF2B5EF4-FFF2-40B4-BE49-F238E27FC236}">
                    <a16:creationId xmlns:a16="http://schemas.microsoft.com/office/drawing/2014/main" id="{6AAC67B8-CC3F-5D18-6F08-DFB343367E91}"/>
                  </a:ext>
                </a:extLst>
              </p:cNvPr>
              <p:cNvSpPr/>
              <p:nvPr/>
            </p:nvSpPr>
            <p:spPr bwMode="auto">
              <a:xfrm rot="16200000">
                <a:off x="7618659" y="1137607"/>
                <a:ext cx="151387" cy="292355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9" name="TextBox 1378">
                <a:extLst>
                  <a:ext uri="{FF2B5EF4-FFF2-40B4-BE49-F238E27FC236}">
                    <a16:creationId xmlns:a16="http://schemas.microsoft.com/office/drawing/2014/main" id="{4FE0A036-1703-9B54-8ECD-59CE587B7C8F}"/>
                  </a:ext>
                </a:extLst>
              </p:cNvPr>
              <p:cNvSpPr txBox="1"/>
              <p:nvPr/>
            </p:nvSpPr>
            <p:spPr>
              <a:xfrm>
                <a:off x="7595225" y="910431"/>
                <a:ext cx="1499096" cy="769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TFIDF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Soundex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Agglomerative </a:t>
                </a:r>
                <a:b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</a:b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Clustering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Git blame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pic>
            <p:nvPicPr>
              <p:cNvPr id="1380" name="Graphic 1379">
                <a:extLst>
                  <a:ext uri="{FF2B5EF4-FFF2-40B4-BE49-F238E27FC236}">
                    <a16:creationId xmlns:a16="http://schemas.microsoft.com/office/drawing/2014/main" id="{E8AB7E4F-83A9-2EC9-580B-1FE40628C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9592179" y="674207"/>
                <a:ext cx="378102" cy="378102"/>
              </a:xfrm>
              <a:prstGeom prst="rect">
                <a:avLst/>
              </a:prstGeom>
            </p:spPr>
          </p:pic>
          <p:sp>
            <p:nvSpPr>
              <p:cNvPr id="1381" name="TextBox 1380">
                <a:extLst>
                  <a:ext uri="{FF2B5EF4-FFF2-40B4-BE49-F238E27FC236}">
                    <a16:creationId xmlns:a16="http://schemas.microsoft.com/office/drawing/2014/main" id="{C77BE739-4627-B5D6-5044-F16E133B599F}"/>
                  </a:ext>
                </a:extLst>
              </p:cNvPr>
              <p:cNvSpPr txBox="1"/>
              <p:nvPr/>
            </p:nvSpPr>
            <p:spPr>
              <a:xfrm>
                <a:off x="8828336" y="468266"/>
                <a:ext cx="1949973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copilot –acp –port 8080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sp>
            <p:nvSpPr>
              <p:cNvPr id="1382" name="TextBox 1381">
                <a:extLst>
                  <a:ext uri="{FF2B5EF4-FFF2-40B4-BE49-F238E27FC236}">
                    <a16:creationId xmlns:a16="http://schemas.microsoft.com/office/drawing/2014/main" id="{3FE4EF63-1F12-62DA-1AC5-A5EA331BC40E}"/>
                  </a:ext>
                </a:extLst>
              </p:cNvPr>
              <p:cNvSpPr txBox="1"/>
              <p:nvPr/>
            </p:nvSpPr>
            <p:spPr>
              <a:xfrm>
                <a:off x="6708759" y="1546064"/>
                <a:ext cx="113176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 Semibold"/>
                  </a:rPr>
                  <a:t>Deterministic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83" name="TextBox 1382">
                <a:extLst>
                  <a:ext uri="{FF2B5EF4-FFF2-40B4-BE49-F238E27FC236}">
                    <a16:creationId xmlns:a16="http://schemas.microsoft.com/office/drawing/2014/main" id="{5457E431-DDF4-7976-805F-B6DA0C9F0511}"/>
                  </a:ext>
                </a:extLst>
              </p:cNvPr>
              <p:cNvSpPr txBox="1"/>
              <p:nvPr/>
            </p:nvSpPr>
            <p:spPr>
              <a:xfrm>
                <a:off x="9534740" y="1561361"/>
                <a:ext cx="1131769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7030A0"/>
                    </a:solidFill>
                    <a:effectLst/>
                    <a:uLnTx/>
                    <a:uFillTx/>
                    <a:latin typeface="Segoe UI Semibold"/>
                  </a:rPr>
                  <a:t>Non-deterministic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pic>
            <p:nvPicPr>
              <p:cNvPr id="1384" name="Graphic 1383">
                <a:extLst>
                  <a:ext uri="{FF2B5EF4-FFF2-40B4-BE49-F238E27FC236}">
                    <a16:creationId xmlns:a16="http://schemas.microsoft.com/office/drawing/2014/main" id="{88E30DDE-A0A7-364D-13D6-C7BD9E95A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923989" y="1791666"/>
                <a:ext cx="228600" cy="228600"/>
              </a:xfrm>
              <a:prstGeom prst="rect">
                <a:avLst/>
              </a:prstGeom>
            </p:spPr>
          </p:pic>
          <p:pic>
            <p:nvPicPr>
              <p:cNvPr id="1385" name="Picture 1384">
                <a:extLst>
                  <a:ext uri="{FF2B5EF4-FFF2-40B4-BE49-F238E27FC236}">
                    <a16:creationId xmlns:a16="http://schemas.microsoft.com/office/drawing/2014/main" id="{651E39ED-B336-94F3-E5FC-0558682AB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0154" y="1887633"/>
                <a:ext cx="190016" cy="190016"/>
              </a:xfrm>
              <a:prstGeom prst="ellipse">
                <a:avLst/>
              </a:prstGeom>
              <a:ln>
                <a:solidFill>
                  <a:srgbClr val="FFFFFF"/>
                </a:solidFill>
              </a:ln>
            </p:spPr>
          </p:pic>
          <p:pic>
            <p:nvPicPr>
              <p:cNvPr id="1386" name="Picture 1385">
                <a:extLst>
                  <a:ext uri="{FF2B5EF4-FFF2-40B4-BE49-F238E27FC236}">
                    <a16:creationId xmlns:a16="http://schemas.microsoft.com/office/drawing/2014/main" id="{878C172C-FE2B-3259-F474-C97E0FA9CE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24701" y="2621634"/>
                <a:ext cx="1567478" cy="889575"/>
              </a:xfrm>
              <a:prstGeom prst="rect">
                <a:avLst/>
              </a:prstGeom>
            </p:spPr>
          </p:pic>
          <p:pic>
            <p:nvPicPr>
              <p:cNvPr id="1387" name="Picture 1386" descr="File:Microsoft Edge logo (2019).png - Wikipedia">
                <a:extLst>
                  <a:ext uri="{FF2B5EF4-FFF2-40B4-BE49-F238E27FC236}">
                    <a16:creationId xmlns:a16="http://schemas.microsoft.com/office/drawing/2014/main" id="{2B767EAF-0666-7F81-BF9F-59B78F1F7E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41244" y="2884495"/>
                <a:ext cx="477559" cy="477559"/>
              </a:xfrm>
              <a:prstGeom prst="rect">
                <a:avLst/>
              </a:prstGeom>
            </p:spPr>
          </p:pic>
          <p:pic>
            <p:nvPicPr>
              <p:cNvPr id="1388" name="Picture 1387">
                <a:extLst>
                  <a:ext uri="{FF2B5EF4-FFF2-40B4-BE49-F238E27FC236}">
                    <a16:creationId xmlns:a16="http://schemas.microsoft.com/office/drawing/2014/main" id="{D57004E9-38C6-AA62-8661-3598C5ECED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9720" y="3164543"/>
                <a:ext cx="241986" cy="241986"/>
              </a:xfrm>
              <a:prstGeom prst="ellipse">
                <a:avLst/>
              </a:prstGeom>
              <a:ln>
                <a:solidFill>
                  <a:srgbClr val="FFFFFF"/>
                </a:solidFill>
              </a:ln>
            </p:spPr>
          </p:pic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1389" name="Ink 1388">
                    <a:extLst>
                      <a:ext uri="{FF2B5EF4-FFF2-40B4-BE49-F238E27FC236}">
                        <a16:creationId xmlns:a16="http://schemas.microsoft.com/office/drawing/2014/main" id="{20B89D83-7AE0-307B-8B10-7BA7DEBE8087}"/>
                      </a:ext>
                    </a:extLst>
                  </p14:cNvPr>
                  <p14:cNvContentPartPr/>
                  <p14:nvPr/>
                </p14:nvContentPartPr>
                <p14:xfrm>
                  <a:off x="6326640" y="3618189"/>
                  <a:ext cx="2306160" cy="559080"/>
                </p14:xfrm>
              </p:contentPart>
            </mc:Choice>
            <mc:Fallback>
              <p:pic>
                <p:nvPicPr>
                  <p:cNvPr id="1389" name="Ink 1388">
                    <a:extLst>
                      <a:ext uri="{FF2B5EF4-FFF2-40B4-BE49-F238E27FC236}">
                        <a16:creationId xmlns:a16="http://schemas.microsoft.com/office/drawing/2014/main" id="{20B89D83-7AE0-307B-8B10-7BA7DEBE808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6308640" y="3600189"/>
                    <a:ext cx="2341800" cy="59472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390" name="TextBox 1389">
                <a:extLst>
                  <a:ext uri="{FF2B5EF4-FFF2-40B4-BE49-F238E27FC236}">
                    <a16:creationId xmlns:a16="http://schemas.microsoft.com/office/drawing/2014/main" id="{BA2133FF-B1DE-C940-21F6-F7C9B2A3BC24}"/>
                  </a:ext>
                </a:extLst>
              </p:cNvPr>
              <p:cNvSpPr txBox="1"/>
              <p:nvPr/>
            </p:nvSpPr>
            <p:spPr>
              <a:xfrm>
                <a:off x="6199144" y="4242083"/>
                <a:ext cx="25611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Playwright MCP to click around the UI to figure out all the undocumented API calls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391" name="Arrow: Down 1390">
                <a:extLst>
                  <a:ext uri="{FF2B5EF4-FFF2-40B4-BE49-F238E27FC236}">
                    <a16:creationId xmlns:a16="http://schemas.microsoft.com/office/drawing/2014/main" id="{EA662FEE-4440-26BC-ADE1-CAAAD24167DA}"/>
                  </a:ext>
                </a:extLst>
              </p:cNvPr>
              <p:cNvSpPr/>
              <p:nvPr/>
            </p:nvSpPr>
            <p:spPr bwMode="auto">
              <a:xfrm rot="16200000">
                <a:off x="8898820" y="1137607"/>
                <a:ext cx="151387" cy="292355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2" name="Arrow: Down 1391">
                <a:extLst>
                  <a:ext uri="{FF2B5EF4-FFF2-40B4-BE49-F238E27FC236}">
                    <a16:creationId xmlns:a16="http://schemas.microsoft.com/office/drawing/2014/main" id="{9D3D757B-1D1A-2552-C001-70E7476D6ACF}"/>
                  </a:ext>
                </a:extLst>
              </p:cNvPr>
              <p:cNvSpPr/>
              <p:nvPr/>
            </p:nvSpPr>
            <p:spPr bwMode="auto">
              <a:xfrm rot="16200000">
                <a:off x="10868217" y="748058"/>
                <a:ext cx="151387" cy="601338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3" name="Arrow: Down 1392">
                <a:extLst>
                  <a:ext uri="{FF2B5EF4-FFF2-40B4-BE49-F238E27FC236}">
                    <a16:creationId xmlns:a16="http://schemas.microsoft.com/office/drawing/2014/main" id="{1460A4AC-F8F2-F1D7-9E21-DA1CE85C7A2A}"/>
                  </a:ext>
                </a:extLst>
              </p:cNvPr>
              <p:cNvSpPr/>
              <p:nvPr/>
            </p:nvSpPr>
            <p:spPr bwMode="auto">
              <a:xfrm rot="16200000">
                <a:off x="10879852" y="916759"/>
                <a:ext cx="151387" cy="601338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4" name="Arrow: Down 1393">
                <a:extLst>
                  <a:ext uri="{FF2B5EF4-FFF2-40B4-BE49-F238E27FC236}">
                    <a16:creationId xmlns:a16="http://schemas.microsoft.com/office/drawing/2014/main" id="{174FD4D5-5C68-6BC6-498C-5374F7868F82}"/>
                  </a:ext>
                </a:extLst>
              </p:cNvPr>
              <p:cNvSpPr/>
              <p:nvPr/>
            </p:nvSpPr>
            <p:spPr bwMode="auto">
              <a:xfrm rot="16200000">
                <a:off x="10879852" y="1119455"/>
                <a:ext cx="151387" cy="601338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5" name="Arrow: Down 1394">
                <a:extLst>
                  <a:ext uri="{FF2B5EF4-FFF2-40B4-BE49-F238E27FC236}">
                    <a16:creationId xmlns:a16="http://schemas.microsoft.com/office/drawing/2014/main" id="{06A530C1-4750-D373-D330-C6F61096813B}"/>
                  </a:ext>
                </a:extLst>
              </p:cNvPr>
              <p:cNvSpPr/>
              <p:nvPr/>
            </p:nvSpPr>
            <p:spPr bwMode="auto">
              <a:xfrm rot="16200000">
                <a:off x="10879853" y="1309289"/>
                <a:ext cx="151387" cy="601338"/>
              </a:xfrm>
              <a:prstGeom prst="downArrow">
                <a:avLst/>
              </a:prstGeom>
              <a:solidFill>
                <a:srgbClr val="C00000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6" name="Rectangle 1395">
                <a:extLst>
                  <a:ext uri="{FF2B5EF4-FFF2-40B4-BE49-F238E27FC236}">
                    <a16:creationId xmlns:a16="http://schemas.microsoft.com/office/drawing/2014/main" id="{B4A8A7D7-0FE1-F12A-9923-B47BBD6CB9C2}"/>
                  </a:ext>
                </a:extLst>
              </p:cNvPr>
              <p:cNvSpPr/>
              <p:nvPr/>
            </p:nvSpPr>
            <p:spPr bwMode="auto">
              <a:xfrm>
                <a:off x="10476822" y="621174"/>
                <a:ext cx="909897" cy="344635"/>
              </a:xfrm>
              <a:prstGeom prst="rect">
                <a:avLst/>
              </a:prstGeom>
              <a:solidFill>
                <a:srgbClr val="FF8181">
                  <a:alpha val="10000"/>
                </a:srgb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7" name="TextBox 1396">
                <a:extLst>
                  <a:ext uri="{FF2B5EF4-FFF2-40B4-BE49-F238E27FC236}">
                    <a16:creationId xmlns:a16="http://schemas.microsoft.com/office/drawing/2014/main" id="{8D69BBB1-5D1D-F2E9-9C44-0D8064D0A317}"/>
                  </a:ext>
                </a:extLst>
              </p:cNvPr>
              <p:cNvSpPr txBox="1"/>
              <p:nvPr/>
            </p:nvSpPr>
            <p:spPr>
              <a:xfrm>
                <a:off x="10355382" y="667340"/>
                <a:ext cx="10352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😩 </a:t>
                </a:r>
                <a:r>
                  <a:rPr kumimoji="0" lang="en-CA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EE0000"/>
                    </a:solidFill>
                    <a:effectLst/>
                    <a:uLnTx/>
                    <a:uFillTx/>
                    <a:latin typeface="Segoe UI Semibold"/>
                  </a:rPr>
                  <a:t>Pain</a:t>
                </a:r>
                <a:endParaRPr kumimoji="0" lang="en-CA" sz="1400" b="0" i="0" u="none" strike="noStrike" kern="0" cap="none" spc="0" normalizeH="0" baseline="0" noProof="0" err="1">
                  <a:ln>
                    <a:noFill/>
                  </a:ln>
                  <a:solidFill>
                    <a:srgbClr val="EE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pic>
            <p:nvPicPr>
              <p:cNvPr id="1398" name="Picture 1397" descr="People - Free people icons">
                <a:extLst>
                  <a:ext uri="{FF2B5EF4-FFF2-40B4-BE49-F238E27FC236}">
                    <a16:creationId xmlns:a16="http://schemas.microsoft.com/office/drawing/2014/main" id="{5822968C-E354-5096-AA87-548ADCFBF1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277469" y="956035"/>
                <a:ext cx="724175" cy="724175"/>
              </a:xfrm>
              <a:prstGeom prst="rect">
                <a:avLst/>
              </a:prstGeom>
            </p:spPr>
          </p:pic>
          <p:sp>
            <p:nvSpPr>
              <p:cNvPr id="1399" name="TextBox 1398">
                <a:extLst>
                  <a:ext uri="{FF2B5EF4-FFF2-40B4-BE49-F238E27FC236}">
                    <a16:creationId xmlns:a16="http://schemas.microsoft.com/office/drawing/2014/main" id="{05E3A6B7-4551-CFFE-F991-5C220D216EB9}"/>
                  </a:ext>
                </a:extLst>
              </p:cNvPr>
              <p:cNvSpPr txBox="1"/>
              <p:nvPr/>
            </p:nvSpPr>
            <p:spPr>
              <a:xfrm>
                <a:off x="11083664" y="1736960"/>
                <a:ext cx="1038369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Flaky incident reassignment to original authors or their managers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with evidence of ownership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pic>
            <p:nvPicPr>
              <p:cNvPr id="1400" name="Picture 1399" descr="OpenClaw: The AI that actually does things | Product Hunt">
                <a:extLst>
                  <a:ext uri="{FF2B5EF4-FFF2-40B4-BE49-F238E27FC236}">
                    <a16:creationId xmlns:a16="http://schemas.microsoft.com/office/drawing/2014/main" id="{870676D5-96BC-AEA9-155A-F33300037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65410" y="5494499"/>
                <a:ext cx="412912" cy="412912"/>
              </a:xfrm>
              <a:prstGeom prst="rect">
                <a:avLst/>
              </a:prstGeom>
            </p:spPr>
          </p:pic>
          <p:sp>
            <p:nvSpPr>
              <p:cNvPr id="1401" name="TextBox 1400">
                <a:extLst>
                  <a:ext uri="{FF2B5EF4-FFF2-40B4-BE49-F238E27FC236}">
                    <a16:creationId xmlns:a16="http://schemas.microsoft.com/office/drawing/2014/main" id="{46C42673-06CF-5736-C067-EDD6FECDCF49}"/>
                  </a:ext>
                </a:extLst>
              </p:cNvPr>
              <p:cNvSpPr txBox="1"/>
              <p:nvPr/>
            </p:nvSpPr>
            <p:spPr>
              <a:xfrm>
                <a:off x="4332126" y="5530009"/>
                <a:ext cx="25611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Inspired by OpenClaw, but </a:t>
                </a: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UI Semibold"/>
                  </a:rPr>
                  <a:t>significantly</a:t>
                </a: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 more deterministic and safer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grpSp>
            <p:nvGrpSpPr>
              <p:cNvPr id="1402" name="Group 1401">
                <a:extLst>
                  <a:ext uri="{FF2B5EF4-FFF2-40B4-BE49-F238E27FC236}">
                    <a16:creationId xmlns:a16="http://schemas.microsoft.com/office/drawing/2014/main" id="{509D790F-2C9F-C2C9-89D6-08C697092676}"/>
                  </a:ext>
                </a:extLst>
              </p:cNvPr>
              <p:cNvGrpSpPr/>
              <p:nvPr/>
            </p:nvGrpSpPr>
            <p:grpSpPr>
              <a:xfrm>
                <a:off x="3726000" y="5196609"/>
                <a:ext cx="297720" cy="378720"/>
                <a:chOff x="3726000" y="4702509"/>
                <a:chExt cx="297720" cy="37872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36">
                  <p14:nvContentPartPr>
                    <p14:cNvPr id="1444" name="Ink 1443">
                      <a:extLst>
                        <a:ext uri="{FF2B5EF4-FFF2-40B4-BE49-F238E27FC236}">
                          <a16:creationId xmlns:a16="http://schemas.microsoft.com/office/drawing/2014/main" id="{0922AFFC-09BA-ED92-FFDB-6458D826913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26000" y="4702509"/>
                    <a:ext cx="297720" cy="357840"/>
                  </p14:xfrm>
                </p:contentPart>
              </mc:Choice>
              <mc:Fallback>
                <p:pic>
                  <p:nvPicPr>
                    <p:cNvPr id="1444" name="Ink 1443">
                      <a:extLst>
                        <a:ext uri="{FF2B5EF4-FFF2-40B4-BE49-F238E27FC236}">
                          <a16:creationId xmlns:a16="http://schemas.microsoft.com/office/drawing/2014/main" id="{0922AFFC-09BA-ED92-FFDB-6458D8269133}"/>
                        </a:ext>
                      </a:extLst>
                    </p:cNvPr>
                    <p:cNvPicPr/>
                    <p:nvPr/>
                  </p:nvPicPr>
                  <p:blipFill>
                    <a:blip r:embed="rId37"/>
                    <a:stretch>
                      <a:fillRect/>
                    </a:stretch>
                  </p:blipFill>
                  <p:spPr>
                    <a:xfrm>
                      <a:off x="3717000" y="4693869"/>
                      <a:ext cx="315360" cy="3754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38">
                  <p14:nvContentPartPr>
                    <p14:cNvPr id="1445" name="Ink 1444">
                      <a:extLst>
                        <a:ext uri="{FF2B5EF4-FFF2-40B4-BE49-F238E27FC236}">
                          <a16:creationId xmlns:a16="http://schemas.microsoft.com/office/drawing/2014/main" id="{8C0A7959-A595-927D-599B-75053878856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747960" y="4950549"/>
                    <a:ext cx="108360" cy="130680"/>
                  </p14:xfrm>
                </p:contentPart>
              </mc:Choice>
              <mc:Fallback>
                <p:pic>
                  <p:nvPicPr>
                    <p:cNvPr id="1445" name="Ink 1444">
                      <a:extLst>
                        <a:ext uri="{FF2B5EF4-FFF2-40B4-BE49-F238E27FC236}">
                          <a16:creationId xmlns:a16="http://schemas.microsoft.com/office/drawing/2014/main" id="{8C0A7959-A595-927D-599B-75053878856F}"/>
                        </a:ext>
                      </a:extLst>
                    </p:cNvPr>
                    <p:cNvPicPr/>
                    <p:nvPr/>
                  </p:nvPicPr>
                  <p:blipFill>
                    <a:blip r:embed="rId39"/>
                    <a:stretch>
                      <a:fillRect/>
                    </a:stretch>
                  </p:blipFill>
                  <p:spPr>
                    <a:xfrm>
                      <a:off x="3738960" y="4941909"/>
                      <a:ext cx="126000" cy="1483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403" name="Rectangle: Rounded Corners 1402">
                <a:extLst>
                  <a:ext uri="{FF2B5EF4-FFF2-40B4-BE49-F238E27FC236}">
                    <a16:creationId xmlns:a16="http://schemas.microsoft.com/office/drawing/2014/main" id="{60317143-4366-7D3D-C458-17BFF2E041A6}"/>
                  </a:ext>
                </a:extLst>
              </p:cNvPr>
              <p:cNvSpPr/>
              <p:nvPr/>
            </p:nvSpPr>
            <p:spPr bwMode="auto">
              <a:xfrm>
                <a:off x="9901542" y="3406529"/>
                <a:ext cx="2213260" cy="1850465"/>
              </a:xfrm>
              <a:prstGeom prst="roundRect">
                <a:avLst>
                  <a:gd name="adj" fmla="val 11561"/>
                </a:avLst>
              </a:prstGeom>
              <a:solidFill>
                <a:srgbClr val="FFFFFF"/>
              </a:solidFill>
              <a:ln w="3175" cap="flat" cmpd="sng" algn="ctr">
                <a:solidFill>
                  <a:srgbClr val="FFFFFF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04" name="Graphic 1403">
                <a:extLst>
                  <a:ext uri="{FF2B5EF4-FFF2-40B4-BE49-F238E27FC236}">
                    <a16:creationId xmlns:a16="http://schemas.microsoft.com/office/drawing/2014/main" id="{82C094E4-AE51-3AE5-678B-0700EBC237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056152" y="3596817"/>
                <a:ext cx="432646" cy="432646"/>
              </a:xfrm>
              <a:prstGeom prst="rect">
                <a:avLst/>
              </a:prstGeom>
            </p:spPr>
          </p:pic>
          <p:pic>
            <p:nvPicPr>
              <p:cNvPr id="1405" name="Graphic 1404">
                <a:extLst>
                  <a:ext uri="{FF2B5EF4-FFF2-40B4-BE49-F238E27FC236}">
                    <a16:creationId xmlns:a16="http://schemas.microsoft.com/office/drawing/2014/main" id="{623AC556-24AB-1569-6492-E87037BBA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067485" y="4116558"/>
                <a:ext cx="432646" cy="432646"/>
              </a:xfrm>
              <a:prstGeom prst="rect">
                <a:avLst/>
              </a:prstGeom>
            </p:spPr>
          </p:pic>
          <p:pic>
            <p:nvPicPr>
              <p:cNvPr id="1406" name="Graphic 1405">
                <a:extLst>
                  <a:ext uri="{FF2B5EF4-FFF2-40B4-BE49-F238E27FC236}">
                    <a16:creationId xmlns:a16="http://schemas.microsoft.com/office/drawing/2014/main" id="{29439661-5F25-58E7-1FBA-EAB9642C5E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10066572" y="4615580"/>
                <a:ext cx="432646" cy="432646"/>
              </a:xfrm>
              <a:prstGeom prst="rect">
                <a:avLst/>
              </a:prstGeom>
            </p:spPr>
          </p:pic>
          <p:sp>
            <p:nvSpPr>
              <p:cNvPr id="1407" name="TextBox 1406">
                <a:extLst>
                  <a:ext uri="{FF2B5EF4-FFF2-40B4-BE49-F238E27FC236}">
                    <a16:creationId xmlns:a16="http://schemas.microsoft.com/office/drawing/2014/main" id="{9AEF390B-7E9D-A9F4-460E-A07B1ADF23E5}"/>
                  </a:ext>
                </a:extLst>
              </p:cNvPr>
              <p:cNvSpPr txBox="1"/>
              <p:nvPr/>
            </p:nvSpPr>
            <p:spPr>
              <a:xfrm>
                <a:off x="10476822" y="4026902"/>
                <a:ext cx="1460560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4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Gigabytes of git history across several git repos</a:t>
                </a:r>
                <a:endParaRPr kumimoji="0" lang="en-CA" sz="14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408" name="Arrow: Down 1407">
                <a:extLst>
                  <a:ext uri="{FF2B5EF4-FFF2-40B4-BE49-F238E27FC236}">
                    <a16:creationId xmlns:a16="http://schemas.microsoft.com/office/drawing/2014/main" id="{D8036B6A-0581-A9AA-87E8-712EC3CB3A94}"/>
                  </a:ext>
                </a:extLst>
              </p:cNvPr>
              <p:cNvSpPr/>
              <p:nvPr/>
            </p:nvSpPr>
            <p:spPr bwMode="auto">
              <a:xfrm rot="5400000">
                <a:off x="7827846" y="2777369"/>
                <a:ext cx="151387" cy="4084119"/>
              </a:xfrm>
              <a:prstGeom prst="downArrow">
                <a:avLst/>
              </a:prstGeom>
              <a:solidFill>
                <a:srgbClr val="E6E6E6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9" name="Arrow: Down 1408">
                <a:extLst>
                  <a:ext uri="{FF2B5EF4-FFF2-40B4-BE49-F238E27FC236}">
                    <a16:creationId xmlns:a16="http://schemas.microsoft.com/office/drawing/2014/main" id="{3C1F3EF1-0F22-5751-F1A8-587F7A38A73C}"/>
                  </a:ext>
                </a:extLst>
              </p:cNvPr>
              <p:cNvSpPr/>
              <p:nvPr/>
            </p:nvSpPr>
            <p:spPr bwMode="auto">
              <a:xfrm rot="10800000">
                <a:off x="5827306" y="3603741"/>
                <a:ext cx="151387" cy="1228797"/>
              </a:xfrm>
              <a:prstGeom prst="downArrow">
                <a:avLst/>
              </a:prstGeom>
              <a:solidFill>
                <a:srgbClr val="E6E6E6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10" name="Picture 1409" descr="spaCy Fundamentals: A Beginner's Guide to Raw NLP Basics | by Pranav Manoj  | Medium">
                <a:extLst>
                  <a:ext uri="{FF2B5EF4-FFF2-40B4-BE49-F238E27FC236}">
                    <a16:creationId xmlns:a16="http://schemas.microsoft.com/office/drawing/2014/main" id="{3540F59A-DF31-1D9A-9F17-3DB63505B8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rcRect l="22751" t="32209" r="22923" b="29718"/>
              <a:stretch>
                <a:fillRect/>
              </a:stretch>
            </p:blipFill>
            <p:spPr>
              <a:xfrm>
                <a:off x="7322590" y="4661571"/>
                <a:ext cx="837307" cy="308078"/>
              </a:xfrm>
              <a:prstGeom prst="rect">
                <a:avLst/>
              </a:prstGeom>
            </p:spPr>
          </p:pic>
          <p:sp>
            <p:nvSpPr>
              <p:cNvPr id="1411" name="Arrow: Down 1410">
                <a:extLst>
                  <a:ext uri="{FF2B5EF4-FFF2-40B4-BE49-F238E27FC236}">
                    <a16:creationId xmlns:a16="http://schemas.microsoft.com/office/drawing/2014/main" id="{25748949-F7CE-1A00-144F-69632E8D23D6}"/>
                  </a:ext>
                </a:extLst>
              </p:cNvPr>
              <p:cNvSpPr/>
              <p:nvPr/>
            </p:nvSpPr>
            <p:spPr bwMode="auto">
              <a:xfrm>
                <a:off x="10171722" y="1701281"/>
                <a:ext cx="151387" cy="1852522"/>
              </a:xfrm>
              <a:prstGeom prst="downArrow">
                <a:avLst/>
              </a:prstGeom>
              <a:solidFill>
                <a:srgbClr val="E6E6E6"/>
              </a:solidFill>
              <a:ln w="9525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2" name="TextBox 1411">
                <a:extLst>
                  <a:ext uri="{FF2B5EF4-FFF2-40B4-BE49-F238E27FC236}">
                    <a16:creationId xmlns:a16="http://schemas.microsoft.com/office/drawing/2014/main" id="{337578FD-0F7E-685F-203C-F34FDB405789}"/>
                  </a:ext>
                </a:extLst>
              </p:cNvPr>
              <p:cNvSpPr txBox="1"/>
              <p:nvPr/>
            </p:nvSpPr>
            <p:spPr>
              <a:xfrm>
                <a:off x="6460668" y="5017270"/>
                <a:ext cx="256115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Index, lemmatize, tokenize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413" name="TextBox 1412">
                <a:extLst>
                  <a:ext uri="{FF2B5EF4-FFF2-40B4-BE49-F238E27FC236}">
                    <a16:creationId xmlns:a16="http://schemas.microsoft.com/office/drawing/2014/main" id="{95318993-8625-8A2D-B65A-E79A61C40EA4}"/>
                  </a:ext>
                </a:extLst>
              </p:cNvPr>
              <p:cNvSpPr txBox="1"/>
              <p:nvPr/>
            </p:nvSpPr>
            <p:spPr>
              <a:xfrm>
                <a:off x="10193901" y="3197788"/>
                <a:ext cx="945216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Best guess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414" name="Oval 1413">
                <a:extLst>
                  <a:ext uri="{FF2B5EF4-FFF2-40B4-BE49-F238E27FC236}">
                    <a16:creationId xmlns:a16="http://schemas.microsoft.com/office/drawing/2014/main" id="{99D7B28B-C480-C98C-F459-FAC353463E5A}"/>
                  </a:ext>
                </a:extLst>
              </p:cNvPr>
              <p:cNvSpPr/>
              <p:nvPr/>
            </p:nvSpPr>
            <p:spPr bwMode="auto">
              <a:xfrm>
                <a:off x="702999" y="1295400"/>
                <a:ext cx="164558" cy="164558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4DA195"/>
                </a:solidFill>
                <a:prstDash val="solid"/>
                <a:headEnd type="none" w="med" len="med"/>
                <a:tailEnd type="none" w="med" len="med"/>
              </a:ln>
              <a:effectLst>
                <a:glow rad="63500">
                  <a:srgbClr val="50E6FF">
                    <a:alpha val="0"/>
                  </a:srgbClr>
                </a:glow>
              </a:effectLst>
            </p:spPr>
            <p:txBody>
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2790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1</a:t>
                </a:r>
                <a:endParaRPr kumimoji="0" lang="en-CA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4DA19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5" name="Oval 1414">
                <a:extLst>
                  <a:ext uri="{FF2B5EF4-FFF2-40B4-BE49-F238E27FC236}">
                    <a16:creationId xmlns:a16="http://schemas.microsoft.com/office/drawing/2014/main" id="{6D5726E8-0C4B-FD5C-86BD-9D72AD753879}"/>
                  </a:ext>
                </a:extLst>
              </p:cNvPr>
              <p:cNvSpPr/>
              <p:nvPr/>
            </p:nvSpPr>
            <p:spPr bwMode="auto">
              <a:xfrm>
                <a:off x="1617399" y="948690"/>
                <a:ext cx="164558" cy="164558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4DA195"/>
                </a:solidFill>
                <a:prstDash val="solid"/>
                <a:headEnd type="none" w="med" len="med"/>
                <a:tailEnd type="none" w="med" len="med"/>
              </a:ln>
              <a:effectLst>
                <a:glow rad="63500">
                  <a:srgbClr val="50E6FF">
                    <a:alpha val="0"/>
                  </a:srgbClr>
                </a:glow>
              </a:effectLst>
            </p:spPr>
            <p:txBody>
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2790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2</a:t>
                </a:r>
                <a:endParaRPr kumimoji="0" lang="en-CA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4DA19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6" name="Oval 1415">
                <a:extLst>
                  <a:ext uri="{FF2B5EF4-FFF2-40B4-BE49-F238E27FC236}">
                    <a16:creationId xmlns:a16="http://schemas.microsoft.com/office/drawing/2014/main" id="{5336FF44-EE4D-A426-44BB-224CF7965023}"/>
                  </a:ext>
                </a:extLst>
              </p:cNvPr>
              <p:cNvSpPr/>
              <p:nvPr/>
            </p:nvSpPr>
            <p:spPr bwMode="auto">
              <a:xfrm>
                <a:off x="538441" y="3291840"/>
                <a:ext cx="164558" cy="164558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4DA195"/>
                </a:solidFill>
                <a:prstDash val="solid"/>
                <a:headEnd type="none" w="med" len="med"/>
                <a:tailEnd type="none" w="med" len="med"/>
              </a:ln>
              <a:effectLst>
                <a:glow rad="63500">
                  <a:srgbClr val="50E6FF">
                    <a:alpha val="0"/>
                  </a:srgbClr>
                </a:glow>
              </a:effectLst>
            </p:spPr>
            <p:txBody>
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2790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3</a:t>
                </a:r>
                <a:endParaRPr kumimoji="0" lang="en-CA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4DA19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7" name="Oval 1416">
                <a:extLst>
                  <a:ext uri="{FF2B5EF4-FFF2-40B4-BE49-F238E27FC236}">
                    <a16:creationId xmlns:a16="http://schemas.microsoft.com/office/drawing/2014/main" id="{B3FBB890-0A7B-A162-3B90-A74A9E723DB2}"/>
                  </a:ext>
                </a:extLst>
              </p:cNvPr>
              <p:cNvSpPr/>
              <p:nvPr/>
            </p:nvSpPr>
            <p:spPr bwMode="auto">
              <a:xfrm>
                <a:off x="3159721" y="3173730"/>
                <a:ext cx="164558" cy="164558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4DA195"/>
                </a:solidFill>
                <a:prstDash val="solid"/>
                <a:headEnd type="none" w="med" len="med"/>
                <a:tailEnd type="none" w="med" len="med"/>
              </a:ln>
              <a:effectLst>
                <a:glow rad="63500">
                  <a:srgbClr val="50E6FF">
                    <a:alpha val="0"/>
                  </a:srgbClr>
                </a:glow>
              </a:effectLst>
            </p:spPr>
            <p:txBody>
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2790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4</a:t>
                </a:r>
                <a:endParaRPr kumimoji="0" lang="en-CA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4DA19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8" name="Oval 1417">
                <a:extLst>
                  <a:ext uri="{FF2B5EF4-FFF2-40B4-BE49-F238E27FC236}">
                    <a16:creationId xmlns:a16="http://schemas.microsoft.com/office/drawing/2014/main" id="{96F82065-C52C-651C-72CA-EDF4F7B8293C}"/>
                  </a:ext>
                </a:extLst>
              </p:cNvPr>
              <p:cNvSpPr/>
              <p:nvPr/>
            </p:nvSpPr>
            <p:spPr bwMode="auto">
              <a:xfrm>
                <a:off x="4626571" y="2999581"/>
                <a:ext cx="164558" cy="164558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4DA195"/>
                </a:solidFill>
                <a:prstDash val="solid"/>
                <a:headEnd type="none" w="med" len="med"/>
                <a:tailEnd type="none" w="med" len="med"/>
              </a:ln>
              <a:effectLst>
                <a:glow rad="63500">
                  <a:srgbClr val="50E6FF">
                    <a:alpha val="0"/>
                  </a:srgbClr>
                </a:glow>
              </a:effectLst>
            </p:spPr>
            <p:txBody>
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2790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5</a:t>
                </a:r>
                <a:endParaRPr kumimoji="0" lang="en-CA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4DA19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9" name="Oval 1418">
                <a:extLst>
                  <a:ext uri="{FF2B5EF4-FFF2-40B4-BE49-F238E27FC236}">
                    <a16:creationId xmlns:a16="http://schemas.microsoft.com/office/drawing/2014/main" id="{B3D3B1E8-0E83-A342-2BCA-E5C4556829DD}"/>
                  </a:ext>
                </a:extLst>
              </p:cNvPr>
              <p:cNvSpPr/>
              <p:nvPr/>
            </p:nvSpPr>
            <p:spPr bwMode="auto">
              <a:xfrm>
                <a:off x="7979371" y="3407251"/>
                <a:ext cx="164558" cy="164558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4DA195"/>
                </a:solidFill>
                <a:prstDash val="solid"/>
                <a:headEnd type="none" w="med" len="med"/>
                <a:tailEnd type="none" w="med" len="med"/>
              </a:ln>
              <a:effectLst>
                <a:glow rad="63500">
                  <a:srgbClr val="50E6FF">
                    <a:alpha val="0"/>
                  </a:srgbClr>
                </a:glow>
              </a:effectLst>
            </p:spPr>
            <p:txBody>
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2790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6</a:t>
                </a:r>
                <a:endParaRPr kumimoji="0" lang="en-CA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4DA19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0" name="Oval 1419">
                <a:extLst>
                  <a:ext uri="{FF2B5EF4-FFF2-40B4-BE49-F238E27FC236}">
                    <a16:creationId xmlns:a16="http://schemas.microsoft.com/office/drawing/2014/main" id="{19671D22-22FC-20DE-8313-CC53AA332A5D}"/>
                  </a:ext>
                </a:extLst>
              </p:cNvPr>
              <p:cNvSpPr/>
              <p:nvPr/>
            </p:nvSpPr>
            <p:spPr bwMode="auto">
              <a:xfrm>
                <a:off x="5681941" y="2172811"/>
                <a:ext cx="164558" cy="164558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4DA195"/>
                </a:solidFill>
                <a:prstDash val="solid"/>
                <a:headEnd type="none" w="med" len="med"/>
                <a:tailEnd type="none" w="med" len="med"/>
              </a:ln>
              <a:effectLst>
                <a:glow rad="63500">
                  <a:srgbClr val="50E6FF">
                    <a:alpha val="0"/>
                  </a:srgbClr>
                </a:glow>
              </a:effectLst>
            </p:spPr>
            <p:txBody>
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2790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7</a:t>
                </a:r>
                <a:endParaRPr kumimoji="0" lang="en-CA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4DA19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1" name="Oval 1420">
                <a:extLst>
                  <a:ext uri="{FF2B5EF4-FFF2-40B4-BE49-F238E27FC236}">
                    <a16:creationId xmlns:a16="http://schemas.microsoft.com/office/drawing/2014/main" id="{51DE0DA4-07C7-1C31-9D4F-B4E22479E045}"/>
                  </a:ext>
                </a:extLst>
              </p:cNvPr>
              <p:cNvSpPr/>
              <p:nvPr/>
            </p:nvSpPr>
            <p:spPr bwMode="auto">
              <a:xfrm>
                <a:off x="8905201" y="4733131"/>
                <a:ext cx="164558" cy="164558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4DA195"/>
                </a:solidFill>
                <a:prstDash val="solid"/>
                <a:headEnd type="none" w="med" len="med"/>
                <a:tailEnd type="none" w="med" len="med"/>
              </a:ln>
              <a:effectLst>
                <a:glow rad="63500">
                  <a:srgbClr val="50E6FF">
                    <a:alpha val="0"/>
                  </a:srgbClr>
                </a:glow>
              </a:effectLst>
            </p:spPr>
            <p:txBody>
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2790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8</a:t>
                </a:r>
                <a:endParaRPr kumimoji="0" lang="en-CA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4DA19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2" name="Oval 1421">
                <a:extLst>
                  <a:ext uri="{FF2B5EF4-FFF2-40B4-BE49-F238E27FC236}">
                    <a16:creationId xmlns:a16="http://schemas.microsoft.com/office/drawing/2014/main" id="{4003BE47-1C8D-D56E-506F-2FF8305DE809}"/>
                  </a:ext>
                </a:extLst>
              </p:cNvPr>
              <p:cNvSpPr/>
              <p:nvPr/>
            </p:nvSpPr>
            <p:spPr bwMode="auto">
              <a:xfrm>
                <a:off x="3994111" y="1343389"/>
                <a:ext cx="164558" cy="164558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4DA195"/>
                </a:solidFill>
                <a:prstDash val="solid"/>
                <a:headEnd type="none" w="med" len="med"/>
                <a:tailEnd type="none" w="med" len="med"/>
              </a:ln>
              <a:effectLst>
                <a:glow rad="63500">
                  <a:srgbClr val="50E6FF">
                    <a:alpha val="0"/>
                  </a:srgbClr>
                </a:glow>
              </a:effectLst>
            </p:spPr>
            <p:txBody>
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2790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9</a:t>
                </a:r>
                <a:endParaRPr kumimoji="0" lang="en-CA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4DA19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3" name="TextBox 1422">
                <a:extLst>
                  <a:ext uri="{FF2B5EF4-FFF2-40B4-BE49-F238E27FC236}">
                    <a16:creationId xmlns:a16="http://schemas.microsoft.com/office/drawing/2014/main" id="{C5318F20-1D83-8CEB-0DE8-00CF1A223647}"/>
                  </a:ext>
                </a:extLst>
              </p:cNvPr>
              <p:cNvSpPr txBox="1"/>
              <p:nvPr/>
            </p:nvSpPr>
            <p:spPr>
              <a:xfrm>
                <a:off x="2385305" y="1601499"/>
                <a:ext cx="8791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Lakehouse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SQL EP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mc:AlternateContent xmlns:mc="http://schemas.openxmlformats.org/markup-compatibility/2006">
            <mc:Choice xmlns:p14="http://schemas.microsoft.com/office/powerpoint/2010/main" Requires="p14">
              <p:contentPart p14:bwMode="auto" r:id="rId41">
                <p14:nvContentPartPr>
                  <p14:cNvPr id="1424" name="Ink 1423">
                    <a:extLst>
                      <a:ext uri="{FF2B5EF4-FFF2-40B4-BE49-F238E27FC236}">
                        <a16:creationId xmlns:a16="http://schemas.microsoft.com/office/drawing/2014/main" id="{E9813CF3-7C17-B8CF-D347-4273720708E3}"/>
                      </a:ext>
                    </a:extLst>
                  </p14:cNvPr>
                  <p14:cNvContentPartPr/>
                  <p14:nvPr/>
                </p14:nvContentPartPr>
                <p14:xfrm>
                  <a:off x="4612524" y="2017421"/>
                  <a:ext cx="393480" cy="185040"/>
                </p14:xfrm>
              </p:contentPart>
            </mc:Choice>
            <mc:Fallback>
              <p:pic>
                <p:nvPicPr>
                  <p:cNvPr id="1424" name="Ink 1423">
                    <a:extLst>
                      <a:ext uri="{FF2B5EF4-FFF2-40B4-BE49-F238E27FC236}">
                        <a16:creationId xmlns:a16="http://schemas.microsoft.com/office/drawing/2014/main" id="{E9813CF3-7C17-B8CF-D347-4273720708E3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4606044" y="2011301"/>
                    <a:ext cx="406080" cy="197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3">
                <p14:nvContentPartPr>
                  <p14:cNvPr id="1425" name="Ink 1424">
                    <a:extLst>
                      <a:ext uri="{FF2B5EF4-FFF2-40B4-BE49-F238E27FC236}">
                        <a16:creationId xmlns:a16="http://schemas.microsoft.com/office/drawing/2014/main" id="{7038CE21-A2F0-BAC7-5EFA-2F5B141985AA}"/>
                      </a:ext>
                    </a:extLst>
                  </p14:cNvPr>
                  <p14:cNvContentPartPr/>
                  <p14:nvPr/>
                </p14:nvContentPartPr>
                <p14:xfrm>
                  <a:off x="7840528" y="2339535"/>
                  <a:ext cx="324720" cy="880560"/>
                </p14:xfrm>
              </p:contentPart>
            </mc:Choice>
            <mc:Fallback>
              <p:pic>
                <p:nvPicPr>
                  <p:cNvPr id="1425" name="Ink 1424">
                    <a:extLst>
                      <a:ext uri="{FF2B5EF4-FFF2-40B4-BE49-F238E27FC236}">
                        <a16:creationId xmlns:a16="http://schemas.microsoft.com/office/drawing/2014/main" id="{7038CE21-A2F0-BAC7-5EFA-2F5B141985AA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7834408" y="2333055"/>
                    <a:ext cx="337320" cy="89280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1426" name="TextBox 1425">
                <a:extLst>
                  <a:ext uri="{FF2B5EF4-FFF2-40B4-BE49-F238E27FC236}">
                    <a16:creationId xmlns:a16="http://schemas.microsoft.com/office/drawing/2014/main" id="{02C8A62C-6D37-F34D-827E-C80334DEC85E}"/>
                  </a:ext>
                </a:extLst>
              </p:cNvPr>
              <p:cNvSpPr txBox="1"/>
              <p:nvPr/>
            </p:nvSpPr>
            <p:spPr>
              <a:xfrm>
                <a:off x="3893497" y="2175513"/>
                <a:ext cx="112096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JWT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pic>
            <p:nvPicPr>
              <p:cNvPr id="1427" name="Picture 1426" descr="GitHub Copilot icon PNG and vector files (svg, eps) - Brandlogos.net">
                <a:extLst>
                  <a:ext uri="{FF2B5EF4-FFF2-40B4-BE49-F238E27FC236}">
                    <a16:creationId xmlns:a16="http://schemas.microsoft.com/office/drawing/2014/main" id="{51342C3B-62F7-18C0-48E8-3931BBD77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895784" y="2001486"/>
                <a:ext cx="446695" cy="371664"/>
              </a:xfrm>
              <a:prstGeom prst="rect">
                <a:avLst/>
              </a:prstGeom>
            </p:spPr>
          </p:pic>
          <p:sp>
            <p:nvSpPr>
              <p:cNvPr id="1428" name="TextBox 1427">
                <a:extLst>
                  <a:ext uri="{FF2B5EF4-FFF2-40B4-BE49-F238E27FC236}">
                    <a16:creationId xmlns:a16="http://schemas.microsoft.com/office/drawing/2014/main" id="{C2EA1CAB-8E99-6FE7-C88E-DC2964146781}"/>
                  </a:ext>
                </a:extLst>
              </p:cNvPr>
              <p:cNvSpPr txBox="1"/>
              <p:nvPr/>
            </p:nvSpPr>
            <p:spPr>
              <a:xfrm>
                <a:off x="8382758" y="2023996"/>
                <a:ext cx="25611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Observed 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impersonation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429" name="TextBox 1428">
                <a:extLst>
                  <a:ext uri="{FF2B5EF4-FFF2-40B4-BE49-F238E27FC236}">
                    <a16:creationId xmlns:a16="http://schemas.microsoft.com/office/drawing/2014/main" id="{1E6FA1E2-E74F-C86B-788F-88AA5F15F7A6}"/>
                  </a:ext>
                </a:extLst>
              </p:cNvPr>
              <p:cNvSpPr txBox="1"/>
              <p:nvPr/>
            </p:nvSpPr>
            <p:spPr>
              <a:xfrm>
                <a:off x="6677448" y="678990"/>
                <a:ext cx="256115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1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Highly flexible rules engine</a:t>
                </a:r>
                <a:endParaRPr kumimoji="0" lang="en-CA" sz="1000" b="0" i="1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sp>
            <p:nvSpPr>
              <p:cNvPr id="1430" name="Oval 1429">
                <a:extLst>
                  <a:ext uri="{FF2B5EF4-FFF2-40B4-BE49-F238E27FC236}">
                    <a16:creationId xmlns:a16="http://schemas.microsoft.com/office/drawing/2014/main" id="{622B6079-288A-D0B4-282A-1181951FEAFF}"/>
                  </a:ext>
                </a:extLst>
              </p:cNvPr>
              <p:cNvSpPr/>
              <p:nvPr/>
            </p:nvSpPr>
            <p:spPr bwMode="auto">
              <a:xfrm>
                <a:off x="7127767" y="893475"/>
                <a:ext cx="164558" cy="164558"/>
              </a:xfrm>
              <a:prstGeom prst="ellipse">
                <a:avLst/>
              </a:prstGeom>
              <a:solidFill>
                <a:srgbClr val="FFFFFF"/>
              </a:solidFill>
              <a:ln w="22225" cap="flat" cmpd="sng" algn="ctr">
                <a:solidFill>
                  <a:srgbClr val="4DA195"/>
                </a:solidFill>
                <a:prstDash val="solid"/>
                <a:headEnd type="none" w="med" len="med"/>
                <a:tailEnd type="none" w="med" len="med"/>
              </a:ln>
              <a:effectLst>
                <a:glow rad="63500">
                  <a:srgbClr val="50E6FF">
                    <a:alpha val="0"/>
                  </a:srgbClr>
                </a:glow>
              </a:effectLst>
            </p:spPr>
            <p:txBody>
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2790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4DA19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1" name="TextBox 1430">
                <a:extLst>
                  <a:ext uri="{FF2B5EF4-FFF2-40B4-BE49-F238E27FC236}">
                    <a16:creationId xmlns:a16="http://schemas.microsoft.com/office/drawing/2014/main" id="{6BDD1CD0-1019-0494-D526-6ADA631E39B5}"/>
                  </a:ext>
                </a:extLst>
              </p:cNvPr>
              <p:cNvSpPr txBox="1"/>
              <p:nvPr/>
            </p:nvSpPr>
            <p:spPr>
              <a:xfrm>
                <a:off x="7010463" y="860643"/>
                <a:ext cx="39021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2790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00" b="1" i="0" u="none" strike="noStrike" kern="0" cap="none" spc="0" normalizeH="0" baseline="0" noProof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10</a:t>
                </a:r>
                <a:endParaRPr kumimoji="0" lang="en-CA" sz="800" b="1" i="0" u="none" strike="noStrike" kern="0" cap="none" spc="0" normalizeH="0" baseline="0" noProof="0" dirty="0">
                  <a:ln>
                    <a:noFill/>
                  </a:ln>
                  <a:solidFill>
                    <a:srgbClr val="4DA195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432" name="Group 1431">
                <a:extLst>
                  <a:ext uri="{FF2B5EF4-FFF2-40B4-BE49-F238E27FC236}">
                    <a16:creationId xmlns:a16="http://schemas.microsoft.com/office/drawing/2014/main" id="{F339DB61-7911-37B9-A570-C8EABF6F93E3}"/>
                  </a:ext>
                </a:extLst>
              </p:cNvPr>
              <p:cNvGrpSpPr/>
              <p:nvPr/>
            </p:nvGrpSpPr>
            <p:grpSpPr>
              <a:xfrm>
                <a:off x="8131883" y="694987"/>
                <a:ext cx="390212" cy="215444"/>
                <a:chOff x="7162863" y="1013043"/>
                <a:chExt cx="390212" cy="215444"/>
              </a:xfrm>
            </p:grpSpPr>
            <p:sp>
              <p:nvSpPr>
                <p:cNvPr id="1442" name="Oval 1441">
                  <a:extLst>
                    <a:ext uri="{FF2B5EF4-FFF2-40B4-BE49-F238E27FC236}">
                      <a16:creationId xmlns:a16="http://schemas.microsoft.com/office/drawing/2014/main" id="{3BBAD8C2-CA7E-4CC1-8A6C-8DF2B63DA13B}"/>
                    </a:ext>
                  </a:extLst>
                </p:cNvPr>
                <p:cNvSpPr/>
                <p:nvPr/>
              </p:nvSpPr>
              <p:spPr bwMode="auto">
                <a:xfrm>
                  <a:off x="7280167" y="1045875"/>
                  <a:ext cx="164558" cy="164558"/>
                </a:xfrm>
                <a:prstGeom prst="ellipse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rgbClr val="4DA195"/>
                  </a:solidFill>
                  <a:prstDash val="solid"/>
                  <a:headEnd type="none" w="med" len="med"/>
                  <a:tailEnd type="none" w="med" len="med"/>
                </a:ln>
                <a:effectLst>
                  <a:glow rad="63500">
                    <a:srgbClr val="50E6FF">
                      <a:alpha val="0"/>
                    </a:srgbClr>
                  </a:glow>
                </a:effectLst>
              </p:spPr>
              <p:txBody>
  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2790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43" name="TextBox 1442">
                  <a:extLst>
                    <a:ext uri="{FF2B5EF4-FFF2-40B4-BE49-F238E27FC236}">
                      <a16:creationId xmlns:a16="http://schemas.microsoft.com/office/drawing/2014/main" id="{B1E766DD-05A3-3A37-2A50-E9547AB50425}"/>
                    </a:ext>
                  </a:extLst>
                </p:cNvPr>
                <p:cNvSpPr txBox="1"/>
                <p:nvPr/>
              </p:nvSpPr>
              <p:spPr>
                <a:xfrm>
                  <a:off x="7162863" y="1013043"/>
                  <a:ext cx="390212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2790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DA195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11</a:t>
                  </a:r>
                  <a:endParaRPr kumimoji="0" lang="en-CA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433" name="Group 1432">
                <a:extLst>
                  <a:ext uri="{FF2B5EF4-FFF2-40B4-BE49-F238E27FC236}">
                    <a16:creationId xmlns:a16="http://schemas.microsoft.com/office/drawing/2014/main" id="{A3919AC1-D139-D728-F47E-D0651FC6DC44}"/>
                  </a:ext>
                </a:extLst>
              </p:cNvPr>
              <p:cNvGrpSpPr/>
              <p:nvPr/>
            </p:nvGrpSpPr>
            <p:grpSpPr>
              <a:xfrm>
                <a:off x="9235695" y="812818"/>
                <a:ext cx="390212" cy="215444"/>
                <a:chOff x="7162863" y="1013043"/>
                <a:chExt cx="390212" cy="215444"/>
              </a:xfrm>
            </p:grpSpPr>
            <p:sp>
              <p:nvSpPr>
                <p:cNvPr id="1440" name="Oval 1439">
                  <a:extLst>
                    <a:ext uri="{FF2B5EF4-FFF2-40B4-BE49-F238E27FC236}">
                      <a16:creationId xmlns:a16="http://schemas.microsoft.com/office/drawing/2014/main" id="{CD7DED03-54FF-E925-E18B-B77DE921352A}"/>
                    </a:ext>
                  </a:extLst>
                </p:cNvPr>
                <p:cNvSpPr/>
                <p:nvPr/>
              </p:nvSpPr>
              <p:spPr bwMode="auto">
                <a:xfrm>
                  <a:off x="7280167" y="1045875"/>
                  <a:ext cx="164558" cy="164558"/>
                </a:xfrm>
                <a:prstGeom prst="ellipse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rgbClr val="4DA195"/>
                  </a:solidFill>
                  <a:prstDash val="solid"/>
                  <a:headEnd type="none" w="med" len="med"/>
                  <a:tailEnd type="none" w="med" len="med"/>
                </a:ln>
                <a:effectLst>
                  <a:glow rad="63500">
                    <a:srgbClr val="50E6FF">
                      <a:alpha val="0"/>
                    </a:srgbClr>
                  </a:glow>
                </a:effectLst>
              </p:spPr>
              <p:txBody>
  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2790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41" name="TextBox 1440">
                  <a:extLst>
                    <a:ext uri="{FF2B5EF4-FFF2-40B4-BE49-F238E27FC236}">
                      <a16:creationId xmlns:a16="http://schemas.microsoft.com/office/drawing/2014/main" id="{35DCF3E6-5AF0-C1FE-8DC1-DCE55D7A75A3}"/>
                    </a:ext>
                  </a:extLst>
                </p:cNvPr>
                <p:cNvSpPr txBox="1"/>
                <p:nvPr/>
              </p:nvSpPr>
              <p:spPr>
                <a:xfrm>
                  <a:off x="7162863" y="1013043"/>
                  <a:ext cx="390212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2790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DA195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12</a:t>
                  </a:r>
                  <a:endParaRPr kumimoji="0" lang="en-CA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434" name="Group 1433">
                <a:extLst>
                  <a:ext uri="{FF2B5EF4-FFF2-40B4-BE49-F238E27FC236}">
                    <a16:creationId xmlns:a16="http://schemas.microsoft.com/office/drawing/2014/main" id="{6CA43818-EF60-AA06-7C6D-458F38D21606}"/>
                  </a:ext>
                </a:extLst>
              </p:cNvPr>
              <p:cNvGrpSpPr/>
              <p:nvPr/>
            </p:nvGrpSpPr>
            <p:grpSpPr>
              <a:xfrm>
                <a:off x="10854368" y="3545332"/>
                <a:ext cx="390212" cy="215444"/>
                <a:chOff x="7162863" y="1013043"/>
                <a:chExt cx="390212" cy="215444"/>
              </a:xfrm>
            </p:grpSpPr>
            <p:sp>
              <p:nvSpPr>
                <p:cNvPr id="1438" name="Oval 1437">
                  <a:extLst>
                    <a:ext uri="{FF2B5EF4-FFF2-40B4-BE49-F238E27FC236}">
                      <a16:creationId xmlns:a16="http://schemas.microsoft.com/office/drawing/2014/main" id="{F77AD356-5615-C2D1-232C-B8918CBEFE60}"/>
                    </a:ext>
                  </a:extLst>
                </p:cNvPr>
                <p:cNvSpPr/>
                <p:nvPr/>
              </p:nvSpPr>
              <p:spPr bwMode="auto">
                <a:xfrm>
                  <a:off x="7280167" y="1045875"/>
                  <a:ext cx="164558" cy="164558"/>
                </a:xfrm>
                <a:prstGeom prst="ellipse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rgbClr val="4DA195"/>
                  </a:solidFill>
                  <a:prstDash val="solid"/>
                  <a:headEnd type="none" w="med" len="med"/>
                  <a:tailEnd type="none" w="med" len="med"/>
                </a:ln>
                <a:effectLst>
                  <a:glow rad="63500">
                    <a:srgbClr val="50E6FF">
                      <a:alpha val="0"/>
                    </a:srgbClr>
                  </a:glow>
                </a:effectLst>
              </p:spPr>
              <p:txBody>
  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2790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39" name="TextBox 1438">
                  <a:extLst>
                    <a:ext uri="{FF2B5EF4-FFF2-40B4-BE49-F238E27FC236}">
                      <a16:creationId xmlns:a16="http://schemas.microsoft.com/office/drawing/2014/main" id="{2F18EB42-B780-2D6B-182E-EA55E54EB7B6}"/>
                    </a:ext>
                  </a:extLst>
                </p:cNvPr>
                <p:cNvSpPr txBox="1"/>
                <p:nvPr/>
              </p:nvSpPr>
              <p:spPr>
                <a:xfrm>
                  <a:off x="7162863" y="1013043"/>
                  <a:ext cx="390212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2790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DA195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13</a:t>
                  </a:r>
                  <a:endParaRPr kumimoji="0" lang="en-CA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435" name="Group 1434">
                <a:extLst>
                  <a:ext uri="{FF2B5EF4-FFF2-40B4-BE49-F238E27FC236}">
                    <a16:creationId xmlns:a16="http://schemas.microsoft.com/office/drawing/2014/main" id="{F83A8DF4-21C4-BC94-C004-67579A53BA38}"/>
                  </a:ext>
                </a:extLst>
              </p:cNvPr>
              <p:cNvGrpSpPr/>
              <p:nvPr/>
            </p:nvGrpSpPr>
            <p:grpSpPr>
              <a:xfrm>
                <a:off x="10717008" y="1218395"/>
                <a:ext cx="390212" cy="215444"/>
                <a:chOff x="7162863" y="1013043"/>
                <a:chExt cx="390212" cy="215444"/>
              </a:xfrm>
            </p:grpSpPr>
            <p:sp>
              <p:nvSpPr>
                <p:cNvPr id="1436" name="Oval 1435">
                  <a:extLst>
                    <a:ext uri="{FF2B5EF4-FFF2-40B4-BE49-F238E27FC236}">
                      <a16:creationId xmlns:a16="http://schemas.microsoft.com/office/drawing/2014/main" id="{F3E53A14-2A0D-BE70-E689-2CB22374E1BB}"/>
                    </a:ext>
                  </a:extLst>
                </p:cNvPr>
                <p:cNvSpPr/>
                <p:nvPr/>
              </p:nvSpPr>
              <p:spPr bwMode="auto">
                <a:xfrm>
                  <a:off x="7280167" y="1045875"/>
                  <a:ext cx="164558" cy="164558"/>
                </a:xfrm>
                <a:prstGeom prst="ellipse">
                  <a:avLst/>
                </a:prstGeom>
                <a:solidFill>
                  <a:srgbClr val="FFFFFF"/>
                </a:solidFill>
                <a:ln w="22225" cap="flat" cmpd="sng" algn="ctr">
                  <a:solidFill>
                    <a:srgbClr val="4DA195"/>
                  </a:solidFill>
                  <a:prstDash val="solid"/>
                  <a:headEnd type="none" w="med" len="med"/>
                  <a:tailEnd type="none" w="med" len="med"/>
                </a:ln>
                <a:effectLst>
                  <a:glow rad="63500">
                    <a:srgbClr val="50E6FF">
                      <a:alpha val="0"/>
                    </a:srgbClr>
                  </a:glow>
                </a:effectLst>
              </p:spPr>
              <p:txBody>
    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2790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37" name="TextBox 1436">
                  <a:extLst>
                    <a:ext uri="{FF2B5EF4-FFF2-40B4-BE49-F238E27FC236}">
                      <a16:creationId xmlns:a16="http://schemas.microsoft.com/office/drawing/2014/main" id="{82AD5479-29F7-5068-E893-1B0A6513284E}"/>
                    </a:ext>
                  </a:extLst>
                </p:cNvPr>
                <p:cNvSpPr txBox="1"/>
                <p:nvPr/>
              </p:nvSpPr>
              <p:spPr>
                <a:xfrm>
                  <a:off x="7162863" y="1013043"/>
                  <a:ext cx="390212" cy="21544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2790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8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4DA195"/>
                      </a:soli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rPr>
                    <a:t>14</a:t>
                  </a:r>
                  <a:endParaRPr kumimoji="0" lang="en-CA" sz="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DA195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9A46043-B4CA-28AE-8C5A-2A1EA65E8D94}"/>
                </a:ext>
              </a:extLst>
            </p:cNvPr>
            <p:cNvGrpSpPr/>
            <p:nvPr/>
          </p:nvGrpSpPr>
          <p:grpSpPr>
            <a:xfrm>
              <a:off x="168210" y="98941"/>
              <a:ext cx="2242821" cy="586522"/>
              <a:chOff x="259080" y="183393"/>
              <a:chExt cx="2242821" cy="58652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09238E5-EA7C-D627-EBB6-E082E80AD005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4915" cy="464820"/>
              </a:xfrm>
              <a:prstGeom prst="roundRect">
                <a:avLst/>
              </a:prstGeom>
              <a:solidFill>
                <a:schemeClr val="tx1">
                  <a:alpha val="14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DCF0BF2-C634-6C04-77A5-B33A21EC2C89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2164943" cy="586522"/>
                <a:chOff x="336958" y="183393"/>
                <a:chExt cx="2164943" cy="586522"/>
              </a:xfrm>
            </p:grpSpPr>
            <p:sp>
              <p:nvSpPr>
                <p:cNvPr id="20" name="Title 3">
                  <a:extLst>
                    <a:ext uri="{FF2B5EF4-FFF2-40B4-BE49-F238E27FC236}">
                      <a16:creationId xmlns:a16="http://schemas.microsoft.com/office/drawing/2014/main" id="{2F98D676-43F3-4AF2-CBAB-32D64DF90B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785634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07B950EA-7F97-C465-22B7-D133BCD25A4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CF20B02F-1BB7-A59B-5FBE-48A98F5C45D5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F8E48F48-2E78-9890-C5E8-253A40167B6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589E15B-AF4A-03B3-C7DA-E37573C73A78}"/>
                </a:ext>
              </a:extLst>
            </p:cNvPr>
            <p:cNvSpPr/>
            <p:nvPr/>
          </p:nvSpPr>
          <p:spPr>
            <a:xfrm>
              <a:off x="6822440" y="5318759"/>
              <a:ext cx="5429885" cy="680403"/>
            </a:xfrm>
            <a:prstGeom prst="rect">
              <a:avLst/>
            </a:prstGeom>
            <a:solidFill>
              <a:srgbClr val="262A38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89CA4FE8-99B7-795B-0EED-8DEC706255CA}"/>
                </a:ext>
              </a:extLst>
            </p:cNvPr>
            <p:cNvSpPr txBox="1"/>
            <p:nvPr/>
          </p:nvSpPr>
          <p:spPr>
            <a:xfrm>
              <a:off x="6029960" y="5535849"/>
              <a:ext cx="6166484" cy="24622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600">
                  <a:solidFill>
                    <a:srgbClr val="82EBDE"/>
                  </a:solidFill>
                  <a:latin typeface="Segoe UI Semibold"/>
                </a:rPr>
                <a:t>Fabric </a:t>
              </a:r>
              <a:r>
                <a:rPr lang="en-US" sz="1600">
                  <a:solidFill>
                    <a:schemeClr val="bg1"/>
                  </a:solidFill>
                  <a:latin typeface="Segoe UI Semibold"/>
                </a:rPr>
                <a:t>and Github Copilot CLI for robust incident triaging</a:t>
              </a:r>
              <a:endParaRPr lang="en-CA" sz="1600" dirty="0" err="1">
                <a:solidFill>
                  <a:schemeClr val="bg1"/>
                </a:solidFill>
                <a:latin typeface="Segoe UI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36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3082</TotalTime>
  <Words>962</Words>
  <Application>Microsoft Office PowerPoint</Application>
  <PresentationFormat>Custom</PresentationFormat>
  <Paragraphs>293</Paragraphs>
  <Slides>38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62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296</cp:revision>
  <dcterms:created xsi:type="dcterms:W3CDTF">2020-08-03T14:18:30Z</dcterms:created>
  <dcterms:modified xsi:type="dcterms:W3CDTF">2026-02-28T19:11:06Z</dcterms:modified>
</cp:coreProperties>
</file>